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8.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9.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0.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11.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2.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13.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14.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notesSlides/notesSlide15.xml" ContentType="application/vnd.openxmlformats-officedocument.presentationml.notesSlide+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3" r:id="rId1"/>
  </p:sldMasterIdLst>
  <p:notesMasterIdLst>
    <p:notesMasterId r:id="rId46"/>
  </p:notesMasterIdLst>
  <p:handoutMasterIdLst>
    <p:handoutMasterId r:id="rId47"/>
  </p:handoutMasterIdLst>
  <p:sldIdLst>
    <p:sldId id="453" r:id="rId2"/>
    <p:sldId id="424" r:id="rId3"/>
    <p:sldId id="426" r:id="rId4"/>
    <p:sldId id="447" r:id="rId5"/>
    <p:sldId id="427" r:id="rId6"/>
    <p:sldId id="428" r:id="rId7"/>
    <p:sldId id="454" r:id="rId8"/>
    <p:sldId id="303" r:id="rId9"/>
    <p:sldId id="390" r:id="rId10"/>
    <p:sldId id="444" r:id="rId11"/>
    <p:sldId id="305" r:id="rId12"/>
    <p:sldId id="309" r:id="rId13"/>
    <p:sldId id="451" r:id="rId14"/>
    <p:sldId id="430" r:id="rId15"/>
    <p:sldId id="311" r:id="rId16"/>
    <p:sldId id="312" r:id="rId17"/>
    <p:sldId id="313" r:id="rId18"/>
    <p:sldId id="431" r:id="rId19"/>
    <p:sldId id="345" r:id="rId20"/>
    <p:sldId id="332" r:id="rId21"/>
    <p:sldId id="333" r:id="rId22"/>
    <p:sldId id="355" r:id="rId23"/>
    <p:sldId id="433" r:id="rId24"/>
    <p:sldId id="335" r:id="rId25"/>
    <p:sldId id="357" r:id="rId26"/>
    <p:sldId id="435" r:id="rId27"/>
    <p:sldId id="452" r:id="rId28"/>
    <p:sldId id="449" r:id="rId29"/>
    <p:sldId id="436" r:id="rId30"/>
    <p:sldId id="445" r:id="rId31"/>
    <p:sldId id="434" r:id="rId32"/>
    <p:sldId id="359" r:id="rId33"/>
    <p:sldId id="360" r:id="rId34"/>
    <p:sldId id="336" r:id="rId35"/>
    <p:sldId id="337" r:id="rId36"/>
    <p:sldId id="338" r:id="rId37"/>
    <p:sldId id="347" r:id="rId38"/>
    <p:sldId id="392" r:id="rId39"/>
    <p:sldId id="394" r:id="rId40"/>
    <p:sldId id="398" r:id="rId41"/>
    <p:sldId id="395" r:id="rId42"/>
    <p:sldId id="396" r:id="rId43"/>
    <p:sldId id="397" r:id="rId44"/>
    <p:sldId id="437" r:id="rId45"/>
  </p:sldIdLst>
  <p:sldSz cx="12192000" cy="6858000"/>
  <p:notesSz cx="7315200" cy="9601200"/>
  <p:custDataLst>
    <p:tags r:id="rId48"/>
  </p:custDataLst>
  <p:defaultTex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clrMru>
    <a:srgbClr val="FFFF00"/>
    <a:srgbClr val="3333FF"/>
    <a:srgbClr val="FF3300"/>
    <a:srgbClr val="CC00CC"/>
    <a:srgbClr val="FFCC00"/>
    <a:srgbClr val="FF9999"/>
    <a:srgbClr val="990099"/>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10" autoAdjust="0"/>
    <p:restoredTop sz="88301" autoAdjust="0"/>
  </p:normalViewPr>
  <p:slideViewPr>
    <p:cSldViewPr>
      <p:cViewPr varScale="1">
        <p:scale>
          <a:sx n="94" d="100"/>
          <a:sy n="94" d="100"/>
        </p:scale>
        <p:origin x="584"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4" d="100"/>
        <a:sy n="154" d="100"/>
      </p:scale>
      <p:origin x="0" y="4888"/>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tags" Target="tags/tag1.xml"/><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charset="0"/>
                <a:ea typeface="+mn-ea"/>
                <a:cs typeface="+mn-cs"/>
              </a:defRPr>
            </a:lvl1pPr>
          </a:lstStyle>
          <a:p>
            <a:pPr>
              <a:defRPr/>
            </a:pPr>
            <a:endParaRPr lang="en-US"/>
          </a:p>
        </p:txBody>
      </p:sp>
      <p:sp>
        <p:nvSpPr>
          <p:cNvPr id="229379"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charset="0"/>
                <a:ea typeface="+mn-ea"/>
                <a:cs typeface="+mn-cs"/>
              </a:defRPr>
            </a:lvl1pPr>
          </a:lstStyle>
          <a:p>
            <a:pPr>
              <a:defRPr/>
            </a:pPr>
            <a:endParaRPr lang="en-US"/>
          </a:p>
        </p:txBody>
      </p:sp>
      <p:sp>
        <p:nvSpPr>
          <p:cNvPr id="229380"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charset="0"/>
                <a:ea typeface="+mn-ea"/>
                <a:cs typeface="+mn-cs"/>
              </a:defRPr>
            </a:lvl1pPr>
          </a:lstStyle>
          <a:p>
            <a:pPr>
              <a:defRPr/>
            </a:pPr>
            <a:endParaRPr lang="en-US"/>
          </a:p>
        </p:txBody>
      </p:sp>
      <p:sp>
        <p:nvSpPr>
          <p:cNvPr id="229381"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fld id="{C3576A76-EAAE-494F-9F7F-EC8DD1141BE5}" type="slidenum">
              <a:rPr lang="en-US"/>
              <a:pPr/>
              <a:t>‹#›</a:t>
            </a:fld>
            <a:endParaRPr lang="en-US"/>
          </a:p>
        </p:txBody>
      </p:sp>
    </p:spTree>
    <p:extLst>
      <p:ext uri="{BB962C8B-B14F-4D97-AF65-F5344CB8AC3E}">
        <p14:creationId xmlns:p14="http://schemas.microsoft.com/office/powerpoint/2010/main" val="403596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charset="0"/>
                <a:ea typeface="+mn-ea"/>
                <a:cs typeface="+mn-cs"/>
              </a:defRPr>
            </a:lvl1pPr>
          </a:lstStyle>
          <a:p>
            <a:pPr>
              <a:defRPr/>
            </a:pPr>
            <a:endParaRPr lang="en-US"/>
          </a:p>
        </p:txBody>
      </p:sp>
      <p:sp>
        <p:nvSpPr>
          <p:cNvPr id="173059"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charset="0"/>
                <a:ea typeface="+mn-ea"/>
                <a:cs typeface="+mn-cs"/>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73061"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charset="0"/>
                <a:ea typeface="+mn-ea"/>
                <a:cs typeface="+mn-cs"/>
              </a:defRPr>
            </a:lvl1pPr>
          </a:lstStyle>
          <a:p>
            <a:pPr>
              <a:defRPr/>
            </a:pPr>
            <a:endParaRPr lang="en-US"/>
          </a:p>
        </p:txBody>
      </p:sp>
      <p:sp>
        <p:nvSpPr>
          <p:cNvPr id="173063"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fld id="{993E6AE6-BA58-4D01-BFA7-9066FA1BC529}" type="slidenum">
              <a:rPr lang="en-US"/>
              <a:pPr/>
              <a:t>‹#›</a:t>
            </a:fld>
            <a:endParaRPr lang="en-US"/>
          </a:p>
        </p:txBody>
      </p:sp>
    </p:spTree>
    <p:extLst>
      <p:ext uri="{BB962C8B-B14F-4D97-AF65-F5344CB8AC3E}">
        <p14:creationId xmlns:p14="http://schemas.microsoft.com/office/powerpoint/2010/main" val="20500733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My office hours?</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a:t>
            </a:fld>
            <a:endParaRPr lang="en-US"/>
          </a:p>
        </p:txBody>
      </p:sp>
    </p:spTree>
    <p:extLst>
      <p:ext uri="{BB962C8B-B14F-4D97-AF65-F5344CB8AC3E}">
        <p14:creationId xmlns:p14="http://schemas.microsoft.com/office/powerpoint/2010/main" val="9984984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3E6AE6-BA58-4D01-BFA7-9066FA1BC529}" type="slidenum">
              <a:rPr lang="en-US" smtClean="0"/>
              <a:pPr/>
              <a:t>16</a:t>
            </a:fld>
            <a:endParaRPr lang="en-US"/>
          </a:p>
        </p:txBody>
      </p:sp>
    </p:spTree>
    <p:extLst>
      <p:ext uri="{BB962C8B-B14F-4D97-AF65-F5344CB8AC3E}">
        <p14:creationId xmlns:p14="http://schemas.microsoft.com/office/powerpoint/2010/main" val="3090161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b="1" dirty="0" smtClean="0"/>
              <a:t>~10:15</a:t>
            </a:r>
            <a:endParaRPr lang="en-US" b="1" dirty="0"/>
          </a:p>
        </p:txBody>
      </p:sp>
      <p:sp>
        <p:nvSpPr>
          <p:cNvPr id="4" name="Slide Number Placeholder 3"/>
          <p:cNvSpPr>
            <a:spLocks noGrp="1"/>
          </p:cNvSpPr>
          <p:nvPr>
            <p:ph type="sldNum" sz="quarter" idx="10"/>
          </p:nvPr>
        </p:nvSpPr>
        <p:spPr/>
        <p:txBody>
          <a:bodyPr/>
          <a:lstStyle/>
          <a:p>
            <a:fld id="{993E6AE6-BA58-4D01-BFA7-9066FA1BC529}" type="slidenum">
              <a:rPr lang="en-US" smtClean="0"/>
              <a:pPr/>
              <a:t>21</a:t>
            </a:fld>
            <a:endParaRPr lang="en-US"/>
          </a:p>
        </p:txBody>
      </p:sp>
    </p:spTree>
    <p:extLst>
      <p:ext uri="{BB962C8B-B14F-4D97-AF65-F5344CB8AC3E}">
        <p14:creationId xmlns:p14="http://schemas.microsoft.com/office/powerpoint/2010/main" val="395958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3E6AE6-BA58-4D01-BFA7-9066FA1BC529}" type="slidenum">
              <a:rPr lang="en-US" smtClean="0"/>
              <a:pPr/>
              <a:t>30</a:t>
            </a:fld>
            <a:endParaRPr lang="en-US"/>
          </a:p>
        </p:txBody>
      </p:sp>
    </p:spTree>
    <p:extLst>
      <p:ext uri="{BB962C8B-B14F-4D97-AF65-F5344CB8AC3E}">
        <p14:creationId xmlns:p14="http://schemas.microsoft.com/office/powerpoint/2010/main" val="1881237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latin typeface="Calibri"/>
                <a:cs typeface="Calibri"/>
              </a:rPr>
              <a:t>If a variable appears in front of the conditioning bar in any of the factors participating in the join, it’ll be in front of the conditioning bar in the resulting factor.  Otherwise it’ll end up behind the conditioning bar.</a:t>
            </a:r>
          </a:p>
          <a:p>
            <a:r>
              <a:rPr lang="en-US" dirty="0" smtClean="0">
                <a:latin typeface="Calibri"/>
                <a:cs typeface="Calibri"/>
              </a:rPr>
              <a:t>A variable can never appear in front of the conditioning bar in more than one factor.</a:t>
            </a:r>
          </a:p>
          <a:p>
            <a:endParaRPr lang="en-US" dirty="0"/>
          </a:p>
        </p:txBody>
      </p:sp>
      <p:sp>
        <p:nvSpPr>
          <p:cNvPr id="4" name="Slide Number Placeholder 3"/>
          <p:cNvSpPr>
            <a:spLocks noGrp="1"/>
          </p:cNvSpPr>
          <p:nvPr>
            <p:ph type="sldNum" sz="quarter" idx="10"/>
          </p:nvPr>
        </p:nvSpPr>
        <p:spPr/>
        <p:txBody>
          <a:bodyPr/>
          <a:lstStyle/>
          <a:p>
            <a:fld id="{993E6AE6-BA58-4D01-BFA7-9066FA1BC529}" type="slidenum">
              <a:rPr lang="en-US" smtClean="0"/>
              <a:pPr/>
              <a:t>34</a:t>
            </a:fld>
            <a:endParaRPr lang="en-US"/>
          </a:p>
        </p:txBody>
      </p:sp>
    </p:spTree>
    <p:extLst>
      <p:ext uri="{BB962C8B-B14F-4D97-AF65-F5344CB8AC3E}">
        <p14:creationId xmlns:p14="http://schemas.microsoft.com/office/powerpoint/2010/main" val="4770940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b="1" dirty="0" smtClean="0"/>
              <a:t>~10:30</a:t>
            </a:r>
            <a:endParaRPr lang="en-US" b="1" dirty="0"/>
          </a:p>
        </p:txBody>
      </p:sp>
      <p:sp>
        <p:nvSpPr>
          <p:cNvPr id="4" name="Slide Number Placeholder 3"/>
          <p:cNvSpPr>
            <a:spLocks noGrp="1"/>
          </p:cNvSpPr>
          <p:nvPr>
            <p:ph type="sldNum" sz="quarter" idx="10"/>
          </p:nvPr>
        </p:nvSpPr>
        <p:spPr/>
        <p:txBody>
          <a:bodyPr/>
          <a:lstStyle/>
          <a:p>
            <a:fld id="{993E6AE6-BA58-4D01-BFA7-9066FA1BC529}" type="slidenum">
              <a:rPr lang="en-US" smtClean="0"/>
              <a:pPr/>
              <a:t>35</a:t>
            </a:fld>
            <a:endParaRPr lang="en-US"/>
          </a:p>
        </p:txBody>
      </p:sp>
    </p:spTree>
    <p:extLst>
      <p:ext uri="{BB962C8B-B14F-4D97-AF65-F5344CB8AC3E}">
        <p14:creationId xmlns:p14="http://schemas.microsoft.com/office/powerpoint/2010/main" val="10346655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Hint: one is constant</a:t>
            </a:r>
            <a:r>
              <a:rPr lang="en-US" baseline="0" dirty="0" smtClean="0"/>
              <a:t> and one is exponential in n!</a:t>
            </a:r>
          </a:p>
          <a:p>
            <a:r>
              <a:rPr lang="en-US" b="1" dirty="0" smtClean="0"/>
              <a:t>10:45</a:t>
            </a:r>
            <a:endParaRPr lang="en-US" b="1" dirty="0"/>
          </a:p>
        </p:txBody>
      </p:sp>
      <p:sp>
        <p:nvSpPr>
          <p:cNvPr id="4" name="Slide Number Placeholder 3"/>
          <p:cNvSpPr>
            <a:spLocks noGrp="1"/>
          </p:cNvSpPr>
          <p:nvPr>
            <p:ph type="sldNum" sz="quarter" idx="10"/>
          </p:nvPr>
        </p:nvSpPr>
        <p:spPr/>
        <p:txBody>
          <a:bodyPr/>
          <a:lstStyle/>
          <a:p>
            <a:fld id="{993E6AE6-BA58-4D01-BFA7-9066FA1BC529}" type="slidenum">
              <a:rPr lang="en-US" smtClean="0"/>
              <a:pPr/>
              <a:t>40</a:t>
            </a:fld>
            <a:endParaRPr lang="en-US"/>
          </a:p>
        </p:txBody>
      </p:sp>
    </p:spTree>
    <p:extLst>
      <p:ext uri="{BB962C8B-B14F-4D97-AF65-F5344CB8AC3E}">
        <p14:creationId xmlns:p14="http://schemas.microsoft.com/office/powerpoint/2010/main" val="1051915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If you can prove no,</a:t>
            </a:r>
            <a:r>
              <a:rPr lang="en-US" baseline="0" dirty="0" smtClean="0"/>
              <a:t> P=NP!</a:t>
            </a:r>
          </a:p>
          <a:p>
            <a:r>
              <a:rPr lang="en-US" baseline="0" dirty="0" smtClean="0"/>
              <a:t>Y is true if all X’s above take on right value e.g. Y1 = v1 or x2 or not x3</a:t>
            </a:r>
          </a:p>
          <a:p>
            <a:r>
              <a:rPr lang="en-US" baseline="0" dirty="0" smtClean="0"/>
              <a:t>What is P(Z)? Non-zero only if assignment is true! Solved 3-SAT.</a:t>
            </a:r>
          </a:p>
          <a:p>
            <a:endParaRPr lang="en-US" dirty="0"/>
          </a:p>
        </p:txBody>
      </p:sp>
      <p:sp>
        <p:nvSpPr>
          <p:cNvPr id="4" name="Slide Number Placeholder 3"/>
          <p:cNvSpPr>
            <a:spLocks noGrp="1"/>
          </p:cNvSpPr>
          <p:nvPr>
            <p:ph type="sldNum" sz="quarter" idx="10"/>
          </p:nvPr>
        </p:nvSpPr>
        <p:spPr/>
        <p:txBody>
          <a:bodyPr/>
          <a:lstStyle/>
          <a:p>
            <a:fld id="{993E6AE6-BA58-4D01-BFA7-9066FA1BC529}" type="slidenum">
              <a:rPr lang="en-US" smtClean="0"/>
              <a:pPr/>
              <a:t>42</a:t>
            </a:fld>
            <a:endParaRPr lang="en-US"/>
          </a:p>
        </p:txBody>
      </p:sp>
    </p:spTree>
    <p:extLst>
      <p:ext uri="{BB962C8B-B14F-4D97-AF65-F5344CB8AC3E}">
        <p14:creationId xmlns:p14="http://schemas.microsoft.com/office/powerpoint/2010/main" val="4243141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Later graphical</a:t>
            </a:r>
            <a:r>
              <a:rPr lang="en-US" baseline="0" dirty="0" smtClean="0"/>
              <a:t> models class. Like CSP, if “almost” tree, can do it.</a:t>
            </a:r>
          </a:p>
          <a:p>
            <a:endParaRPr lang="en-US" dirty="0"/>
          </a:p>
        </p:txBody>
      </p:sp>
      <p:sp>
        <p:nvSpPr>
          <p:cNvPr id="4" name="Slide Number Placeholder 3"/>
          <p:cNvSpPr>
            <a:spLocks noGrp="1"/>
          </p:cNvSpPr>
          <p:nvPr>
            <p:ph type="sldNum" sz="quarter" idx="10"/>
          </p:nvPr>
        </p:nvSpPr>
        <p:spPr/>
        <p:txBody>
          <a:bodyPr/>
          <a:lstStyle/>
          <a:p>
            <a:fld id="{993E6AE6-BA58-4D01-BFA7-9066FA1BC529}" type="slidenum">
              <a:rPr lang="en-US" smtClean="0"/>
              <a:pPr/>
              <a:t>43</a:t>
            </a:fld>
            <a:endParaRPr lang="en-US"/>
          </a:p>
        </p:txBody>
      </p:sp>
    </p:spTree>
    <p:extLst>
      <p:ext uri="{BB962C8B-B14F-4D97-AF65-F5344CB8AC3E}">
        <p14:creationId xmlns:p14="http://schemas.microsoft.com/office/powerpoint/2010/main" val="823063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Please retain proper</a:t>
            </a:r>
            <a:r>
              <a:rPr lang="en-US" baseline="0" dirty="0" smtClean="0"/>
              <a:t> attribution, including the reference to </a:t>
            </a:r>
            <a:r>
              <a:rPr lang="en-US" baseline="0" dirty="0" err="1" smtClean="0"/>
              <a:t>ai.berkeley.edu</a:t>
            </a:r>
            <a:r>
              <a:rPr lang="en-US" baseline="0" dirty="0" smtClean="0"/>
              <a:t>.  </a:t>
            </a:r>
            <a:r>
              <a:rPr lang="en-US" baseline="0" smtClean="0"/>
              <a:t>Thanks!</a:t>
            </a:r>
            <a:endParaRPr lang="en-US" sz="1200" smtClean="0">
              <a:latin typeface="Calibri"/>
              <a:cs typeface="Calibri"/>
            </a:endParaRPr>
          </a:p>
          <a:p>
            <a:endParaRPr lang="en-US"/>
          </a:p>
        </p:txBody>
      </p:sp>
      <p:sp>
        <p:nvSpPr>
          <p:cNvPr id="4" name="Slide Number Placeholder 3"/>
          <p:cNvSpPr>
            <a:spLocks noGrp="1"/>
          </p:cNvSpPr>
          <p:nvPr>
            <p:ph type="sldNum" sz="quarter" idx="10"/>
          </p:nvPr>
        </p:nvSpPr>
        <p:spPr/>
        <p:txBody>
          <a:bodyPr/>
          <a:lstStyle/>
          <a:p>
            <a:fld id="{993E6AE6-BA58-4D01-BFA7-9066FA1BC529}" type="slidenum">
              <a:rPr lang="en-US" smtClean="0"/>
              <a:pPr/>
              <a:t>2</a:t>
            </a:fld>
            <a:endParaRPr lang="en-US"/>
          </a:p>
        </p:txBody>
      </p:sp>
    </p:spTree>
    <p:extLst>
      <p:ext uri="{BB962C8B-B14F-4D97-AF65-F5344CB8AC3E}">
        <p14:creationId xmlns:p14="http://schemas.microsoft.com/office/powerpoint/2010/main" val="3618895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smtClean="0"/>
              <a:t>Demo:</a:t>
            </a:r>
          </a:p>
          <a:p>
            <a:endParaRPr lang="en-US" dirty="0" smtClean="0"/>
          </a:p>
          <a:p>
            <a:r>
              <a:rPr lang="en-US" dirty="0" smtClean="0"/>
              <a:t>Draw network</a:t>
            </a:r>
          </a:p>
          <a:p>
            <a:r>
              <a:rPr lang="en-US" dirty="0" smtClean="0"/>
              <a:t>Specify</a:t>
            </a:r>
            <a:r>
              <a:rPr lang="en-US" baseline="0" dirty="0" smtClean="0"/>
              <a:t> the CPTs</a:t>
            </a:r>
          </a:p>
          <a:p>
            <a:r>
              <a:rPr lang="en-US" baseline="0" dirty="0" smtClean="0"/>
              <a:t>Then query, e.g., Mary Calls --- not something we specified, inference computed this for us</a:t>
            </a:r>
          </a:p>
          <a:p>
            <a:endParaRPr lang="en-US" baseline="0" dirty="0" smtClean="0"/>
          </a:p>
          <a:p>
            <a:endParaRPr lang="en-US" baseline="0" dirty="0" smtClean="0"/>
          </a:p>
          <a:p>
            <a:r>
              <a:rPr lang="en-US" baseline="0" dirty="0" smtClean="0"/>
              <a:t>P(B) = ?</a:t>
            </a:r>
          </a:p>
          <a:p>
            <a:r>
              <a:rPr lang="en-US" baseline="0" dirty="0" smtClean="0"/>
              <a:t>P(B | +e) = ?</a:t>
            </a:r>
          </a:p>
          <a:p>
            <a:endParaRPr lang="en-US" baseline="0" dirty="0" smtClean="0"/>
          </a:p>
          <a:p>
            <a:pPr marL="171450" indent="-171450">
              <a:buFont typeface="Wingdings" charset="0"/>
              <a:buChar char="à"/>
            </a:pPr>
            <a:r>
              <a:rPr lang="en-US" baseline="0" dirty="0" smtClean="0">
                <a:sym typeface="Wingdings"/>
              </a:rPr>
              <a:t>Independence</a:t>
            </a:r>
          </a:p>
          <a:p>
            <a:pPr marL="171450" indent="-171450">
              <a:buFont typeface="Wingdings" charset="0"/>
              <a:buChar char="à"/>
            </a:pPr>
            <a:endParaRPr lang="en-US" baseline="0" dirty="0" smtClean="0">
              <a:sym typeface="Wingdings"/>
            </a:endParaRPr>
          </a:p>
          <a:p>
            <a:r>
              <a:rPr lang="en-US" baseline="0" dirty="0" smtClean="0"/>
              <a:t>P(B) = ?</a:t>
            </a:r>
          </a:p>
          <a:p>
            <a:r>
              <a:rPr lang="en-US" baseline="0" dirty="0" smtClean="0"/>
              <a:t>P(B | +m) = ?</a:t>
            </a:r>
          </a:p>
          <a:p>
            <a:pPr marL="0" indent="0">
              <a:buFont typeface="Wingdings" charset="0"/>
              <a:buNone/>
            </a:pPr>
            <a:endParaRPr lang="en-US" baseline="0" dirty="0" smtClean="0">
              <a:sym typeface="Wingdings"/>
            </a:endParaRPr>
          </a:p>
          <a:p>
            <a:pPr marL="0" indent="0">
              <a:buFont typeface="Wingdings" charset="0"/>
              <a:buNone/>
            </a:pPr>
            <a:endParaRPr lang="en-US" baseline="0" dirty="0" smtClean="0">
              <a:sym typeface="Wingdings"/>
            </a:endParaRPr>
          </a:p>
          <a:p>
            <a:pPr marL="0" indent="0">
              <a:buFont typeface="Wingdings" charset="0"/>
              <a:buNone/>
            </a:pPr>
            <a:r>
              <a:rPr lang="en-US" baseline="0" dirty="0" smtClean="0">
                <a:sym typeface="Wingdings"/>
              </a:rPr>
              <a:t>Show explaining away</a:t>
            </a:r>
          </a:p>
          <a:p>
            <a:pPr marL="0" indent="0">
              <a:buFont typeface="Wingdings" charset="0"/>
              <a:buNone/>
            </a:pP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a:t>
            </a:fld>
            <a:endParaRPr lang="en-US"/>
          </a:p>
        </p:txBody>
      </p:sp>
    </p:spTree>
    <p:extLst>
      <p:ext uri="{BB962C8B-B14F-4D97-AF65-F5344CB8AC3E}">
        <p14:creationId xmlns:p14="http://schemas.microsoft.com/office/powerpoint/2010/main" val="35060275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demo</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5</a:t>
            </a:fld>
            <a:endParaRPr lang="en-US"/>
          </a:p>
        </p:txBody>
      </p:sp>
    </p:spTree>
    <p:extLst>
      <p:ext uri="{BB962C8B-B14F-4D97-AF65-F5344CB8AC3E}">
        <p14:creationId xmlns:p14="http://schemas.microsoft.com/office/powerpoint/2010/main" val="3506027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demo</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6</a:t>
            </a:fld>
            <a:endParaRPr lang="en-US"/>
          </a:p>
        </p:txBody>
      </p:sp>
    </p:spTree>
    <p:extLst>
      <p:ext uri="{BB962C8B-B14F-4D97-AF65-F5344CB8AC3E}">
        <p14:creationId xmlns:p14="http://schemas.microsoft.com/office/powerpoint/2010/main" val="3506027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A bit complicated, but should be easy to learn on your</a:t>
            </a:r>
            <a:r>
              <a:rPr lang="en-US" baseline="0" dirty="0" smtClean="0"/>
              <a:t> own. Instead, today we’re talking about inference.</a:t>
            </a:r>
          </a:p>
          <a:p>
            <a:endParaRPr lang="en-US" dirty="0"/>
          </a:p>
        </p:txBody>
      </p:sp>
      <p:sp>
        <p:nvSpPr>
          <p:cNvPr id="4" name="Slide Number Placeholder 3"/>
          <p:cNvSpPr>
            <a:spLocks noGrp="1"/>
          </p:cNvSpPr>
          <p:nvPr>
            <p:ph type="sldNum" sz="quarter" idx="10"/>
          </p:nvPr>
        </p:nvSpPr>
        <p:spPr/>
        <p:txBody>
          <a:bodyPr/>
          <a:lstStyle/>
          <a:p>
            <a:fld id="{993E6AE6-BA58-4D01-BFA7-9066FA1BC529}" type="slidenum">
              <a:rPr lang="en-US" smtClean="0"/>
              <a:pPr/>
              <a:t>7</a:t>
            </a:fld>
            <a:endParaRPr lang="en-US"/>
          </a:p>
        </p:txBody>
      </p:sp>
    </p:spTree>
    <p:extLst>
      <p:ext uri="{BB962C8B-B14F-4D97-AF65-F5344CB8AC3E}">
        <p14:creationId xmlns:p14="http://schemas.microsoft.com/office/powerpoint/2010/main" val="1913978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err="1" smtClean="0"/>
              <a:t>Prob</a:t>
            </a:r>
            <a:r>
              <a:rPr lang="en-US" dirty="0" smtClean="0"/>
              <a:t> of burglary given John</a:t>
            </a:r>
            <a:r>
              <a:rPr lang="en-US" baseline="0" dirty="0" smtClean="0"/>
              <a:t> called and Mary didn’t call.</a:t>
            </a:r>
          </a:p>
          <a:p>
            <a:r>
              <a:rPr lang="en-US" baseline="0" dirty="0" smtClean="0"/>
              <a:t>Q can be more than one – </a:t>
            </a:r>
            <a:r>
              <a:rPr lang="en-US" baseline="0" dirty="0" err="1" smtClean="0"/>
              <a:t>prob</a:t>
            </a:r>
            <a:r>
              <a:rPr lang="en-US" baseline="0" dirty="0" smtClean="0"/>
              <a:t> of –b and +a given +j –m</a:t>
            </a:r>
          </a:p>
          <a:p>
            <a:r>
              <a:rPr lang="en-US" baseline="0" dirty="0" smtClean="0"/>
              <a:t>Is it more likely +b or –b?</a:t>
            </a:r>
            <a:endParaRPr lang="en-US" dirty="0"/>
          </a:p>
        </p:txBody>
      </p:sp>
      <p:sp>
        <p:nvSpPr>
          <p:cNvPr id="4" name="Slide Number Placeholder 3"/>
          <p:cNvSpPr>
            <a:spLocks noGrp="1"/>
          </p:cNvSpPr>
          <p:nvPr>
            <p:ph type="sldNum" sz="quarter" idx="10"/>
          </p:nvPr>
        </p:nvSpPr>
        <p:spPr/>
        <p:txBody>
          <a:bodyPr/>
          <a:lstStyle/>
          <a:p>
            <a:fld id="{993E6AE6-BA58-4D01-BFA7-9066FA1BC529}" type="slidenum">
              <a:rPr lang="en-US" smtClean="0"/>
              <a:pPr/>
              <a:t>8</a:t>
            </a:fld>
            <a:endParaRPr lang="en-US"/>
          </a:p>
        </p:txBody>
      </p:sp>
    </p:spTree>
    <p:extLst>
      <p:ext uri="{BB962C8B-B14F-4D97-AF65-F5344CB8AC3E}">
        <p14:creationId xmlns:p14="http://schemas.microsoft.com/office/powerpoint/2010/main" val="153568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sz="1800" b="1" dirty="0" smtClean="0">
                <a:solidFill>
                  <a:srgbClr val="C00000"/>
                </a:solidFill>
              </a:rPr>
              <a:t>~10:00</a:t>
            </a:r>
            <a:endParaRPr lang="en-US" sz="1800" b="1" dirty="0">
              <a:solidFill>
                <a:srgbClr val="C00000"/>
              </a:solidFill>
            </a:endParaRPr>
          </a:p>
        </p:txBody>
      </p:sp>
      <p:sp>
        <p:nvSpPr>
          <p:cNvPr id="4" name="Slide Number Placeholder 3"/>
          <p:cNvSpPr>
            <a:spLocks noGrp="1"/>
          </p:cNvSpPr>
          <p:nvPr>
            <p:ph type="sldNum" sz="quarter" idx="10"/>
          </p:nvPr>
        </p:nvSpPr>
        <p:spPr/>
        <p:txBody>
          <a:bodyPr/>
          <a:lstStyle/>
          <a:p>
            <a:fld id="{993E6AE6-BA58-4D01-BFA7-9066FA1BC529}" type="slidenum">
              <a:rPr lang="en-US" smtClean="0"/>
              <a:pPr/>
              <a:t>12</a:t>
            </a:fld>
            <a:endParaRPr lang="en-US"/>
          </a:p>
        </p:txBody>
      </p:sp>
    </p:spTree>
    <p:extLst>
      <p:ext uri="{BB962C8B-B14F-4D97-AF65-F5344CB8AC3E}">
        <p14:creationId xmlns:p14="http://schemas.microsoft.com/office/powerpoint/2010/main" val="557129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a:xfrm>
            <a:off x="457200" y="720725"/>
            <a:ext cx="6400800" cy="3600450"/>
          </a:xfrm>
          <a:ln/>
        </p:spPr>
      </p:sp>
      <p:sp>
        <p:nvSpPr>
          <p:cNvPr id="25602"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mtClean="0">
              <a:latin typeface="Arial" pitchFamily="34" charset="0"/>
              <a:ea typeface="ＭＳ Ｐゴシック" pitchFamily="34" charset="-128"/>
            </a:endParaRPr>
          </a:p>
        </p:txBody>
      </p:sp>
      <p:sp>
        <p:nvSpPr>
          <p:cNvPr id="25603"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0F13DAB-E8A7-49D8-9B00-67FF064195A2}" type="slidenum">
              <a:rPr lang="en-US" sz="1300"/>
              <a:pPr eaLnBrk="1" hangingPunct="1"/>
              <a:t>15</a:t>
            </a:fld>
            <a:endParaRPr lang="en-US" sz="1300"/>
          </a:p>
        </p:txBody>
      </p:sp>
    </p:spTree>
    <p:extLst>
      <p:ext uri="{BB962C8B-B14F-4D97-AF65-F5344CB8AC3E}">
        <p14:creationId xmlns:p14="http://schemas.microsoft.com/office/powerpoint/2010/main" val="749610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fld id="{966FBDBA-8484-455D-B245-CB37572AF546}"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21F2AE3-E00A-49E3-84D4-020B69DEF9E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D293A6-559F-4294-A2FB-84D948A6380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451BBA2E-7FD9-46B8-A226-C36B49A97BF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CE21409C-11F8-4378-A9C8-ED515D87E57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32CF41DF-D8B8-41F6-9DEF-CF73457948E6}"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C8BCC272-083A-4C84-813A-D9CF7008B03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320B74DA-79AF-4B05-95C9-B7F6D7E3AF6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BCAFD908-86D3-45AB-ADF7-3B2458B2F41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23654A4C-ECA7-4D89-B689-5883706A9C36}"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CF413666-7D53-408E-8CAE-D86E2DAC0D1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fld id="{741FC258-4C93-4B3A-BC1B-47590C715D8C}" type="slidenum">
              <a:rPr lang="en-US" smtClean="0"/>
              <a:pPr/>
              <a:t>‹#›</a:t>
            </a:fld>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Lst>
  <p:timing>
    <p:tnLst>
      <p:par>
        <p:cTn id="1" dur="indefinite" restart="never" nodeType="tmRoot"/>
      </p:par>
    </p:tnLst>
  </p:timing>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9" Type="http://schemas.openxmlformats.org/officeDocument/2006/relationships/tags" Target="../tags/tag18.xml"/><Relationship Id="rId20" Type="http://schemas.openxmlformats.org/officeDocument/2006/relationships/image" Target="../media/image24.png"/><Relationship Id="rId21" Type="http://schemas.openxmlformats.org/officeDocument/2006/relationships/image" Target="../media/image25.png"/><Relationship Id="rId22" Type="http://schemas.openxmlformats.org/officeDocument/2006/relationships/image" Target="../media/image26.png"/><Relationship Id="rId23" Type="http://schemas.openxmlformats.org/officeDocument/2006/relationships/image" Target="../media/image27.emf"/><Relationship Id="rId10" Type="http://schemas.openxmlformats.org/officeDocument/2006/relationships/tags" Target="../tags/tag19.xml"/><Relationship Id="rId11" Type="http://schemas.openxmlformats.org/officeDocument/2006/relationships/slideLayout" Target="../slideLayouts/slideLayout2.xml"/><Relationship Id="rId12" Type="http://schemas.openxmlformats.org/officeDocument/2006/relationships/image" Target="../media/image16.png"/><Relationship Id="rId13" Type="http://schemas.openxmlformats.org/officeDocument/2006/relationships/image" Target="../media/image17.png"/><Relationship Id="rId14" Type="http://schemas.openxmlformats.org/officeDocument/2006/relationships/image" Target="../media/image18.png"/><Relationship Id="rId15" Type="http://schemas.openxmlformats.org/officeDocument/2006/relationships/image" Target="../media/image19.png"/><Relationship Id="rId16" Type="http://schemas.openxmlformats.org/officeDocument/2006/relationships/image" Target="../media/image20.png"/><Relationship Id="rId17" Type="http://schemas.openxmlformats.org/officeDocument/2006/relationships/image" Target="../media/image21.png"/><Relationship Id="rId18" Type="http://schemas.openxmlformats.org/officeDocument/2006/relationships/image" Target="../media/image22.png"/><Relationship Id="rId19" Type="http://schemas.openxmlformats.org/officeDocument/2006/relationships/image" Target="../media/image23.png"/><Relationship Id="rId1" Type="http://schemas.openxmlformats.org/officeDocument/2006/relationships/tags" Target="../tags/tag10.xml"/><Relationship Id="rId2" Type="http://schemas.openxmlformats.org/officeDocument/2006/relationships/tags" Target="../tags/tag11.xml"/><Relationship Id="rId3" Type="http://schemas.openxmlformats.org/officeDocument/2006/relationships/tags" Target="../tags/tag12.xml"/><Relationship Id="rId4" Type="http://schemas.openxmlformats.org/officeDocument/2006/relationships/tags" Target="../tags/tag13.xml"/><Relationship Id="rId5" Type="http://schemas.openxmlformats.org/officeDocument/2006/relationships/tags" Target="../tags/tag14.xml"/><Relationship Id="rId6" Type="http://schemas.openxmlformats.org/officeDocument/2006/relationships/tags" Target="../tags/tag15.xml"/><Relationship Id="rId7" Type="http://schemas.openxmlformats.org/officeDocument/2006/relationships/tags" Target="../tags/tag16.xml"/><Relationship Id="rId8" Type="http://schemas.openxmlformats.org/officeDocument/2006/relationships/tags" Target="../tags/tag17.xml"/></Relationships>
</file>

<file path=ppt/slides/_rels/slide11.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emf"/><Relationship Id="rId5" Type="http://schemas.openxmlformats.org/officeDocument/2006/relationships/image" Target="../media/image31.emf"/><Relationship Id="rId6" Type="http://schemas.openxmlformats.org/officeDocument/2006/relationships/image" Target="../media/image32.emf"/><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emf"/><Relationship Id="rId5" Type="http://schemas.openxmlformats.org/officeDocument/2006/relationships/image" Target="../media/image31.emf"/><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9.xml"/><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emf"/><Relationship Id="rId1" Type="http://schemas.openxmlformats.org/officeDocument/2006/relationships/tags" Target="../tags/tag20.xml"/><Relationship Id="rId2" Type="http://schemas.openxmlformats.org/officeDocument/2006/relationships/tags" Target="../tags/tag21.xml"/></Relationships>
</file>

<file path=ppt/slides/_rels/slide16.xml.rels><?xml version="1.0" encoding="UTF-8" standalone="yes"?>
<Relationships xmlns="http://schemas.openxmlformats.org/package/2006/relationships"><Relationship Id="rId11" Type="http://schemas.openxmlformats.org/officeDocument/2006/relationships/image" Target="../media/image44.png"/><Relationship Id="rId12" Type="http://schemas.openxmlformats.org/officeDocument/2006/relationships/image" Target="../media/image45.png"/><Relationship Id="rId1" Type="http://schemas.openxmlformats.org/officeDocument/2006/relationships/tags" Target="../tags/tag22.xml"/><Relationship Id="rId2" Type="http://schemas.openxmlformats.org/officeDocument/2006/relationships/tags" Target="../tags/tag23.xml"/><Relationship Id="rId3" Type="http://schemas.openxmlformats.org/officeDocument/2006/relationships/tags" Target="../tags/tag24.xml"/><Relationship Id="rId4" Type="http://schemas.openxmlformats.org/officeDocument/2006/relationships/tags" Target="../tags/tag25.xml"/><Relationship Id="rId5" Type="http://schemas.openxmlformats.org/officeDocument/2006/relationships/slideLayout" Target="../slideLayouts/slideLayout2.xml"/><Relationship Id="rId6" Type="http://schemas.openxmlformats.org/officeDocument/2006/relationships/notesSlide" Target="../notesSlides/notesSlide10.xml"/><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42.png"/><Relationship Id="rId10"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tags" Target="../tags/tag28.xml"/><Relationship Id="rId4" Type="http://schemas.openxmlformats.org/officeDocument/2006/relationships/slideLayout" Target="../slideLayouts/slideLayout2.xml"/><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9.png"/><Relationship Id="rId1" Type="http://schemas.openxmlformats.org/officeDocument/2006/relationships/tags" Target="../tags/tag26.xml"/><Relationship Id="rId2" Type="http://schemas.openxmlformats.org/officeDocument/2006/relationships/tags" Target="../tags/tag27.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tags" Target="../tags/tag31.xml"/><Relationship Id="rId4" Type="http://schemas.openxmlformats.org/officeDocument/2006/relationships/slideLayout" Target="../slideLayouts/slideLayout2.xml"/><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emf"/><Relationship Id="rId9" Type="http://schemas.openxmlformats.org/officeDocument/2006/relationships/image" Target="../media/image58.emf"/><Relationship Id="rId10" Type="http://schemas.openxmlformats.org/officeDocument/2006/relationships/image" Target="../media/image59.emf"/><Relationship Id="rId1" Type="http://schemas.openxmlformats.org/officeDocument/2006/relationships/tags" Target="../tags/tag29.xml"/><Relationship Id="rId2" Type="http://schemas.openxmlformats.org/officeDocument/2006/relationships/tags" Target="../tags/tag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1" Type="http://schemas.openxmlformats.org/officeDocument/2006/relationships/image" Target="../media/image62.png"/><Relationship Id="rId12" Type="http://schemas.openxmlformats.org/officeDocument/2006/relationships/image" Target="../media/image63.png"/><Relationship Id="rId13" Type="http://schemas.openxmlformats.org/officeDocument/2006/relationships/image" Target="../media/image64.png"/><Relationship Id="rId14" Type="http://schemas.openxmlformats.org/officeDocument/2006/relationships/image" Target="../media/image65.png"/><Relationship Id="rId15" Type="http://schemas.openxmlformats.org/officeDocument/2006/relationships/image" Target="../media/image66.png"/><Relationship Id="rId1" Type="http://schemas.openxmlformats.org/officeDocument/2006/relationships/tags" Target="../tags/tag32.xml"/><Relationship Id="rId2" Type="http://schemas.openxmlformats.org/officeDocument/2006/relationships/tags" Target="../tags/tag33.xml"/><Relationship Id="rId3" Type="http://schemas.openxmlformats.org/officeDocument/2006/relationships/tags" Target="../tags/tag34.xml"/><Relationship Id="rId4" Type="http://schemas.openxmlformats.org/officeDocument/2006/relationships/tags" Target="../tags/tag35.xml"/><Relationship Id="rId5" Type="http://schemas.openxmlformats.org/officeDocument/2006/relationships/tags" Target="../tags/tag36.xml"/><Relationship Id="rId6" Type="http://schemas.openxmlformats.org/officeDocument/2006/relationships/tags" Target="../tags/tag37.xml"/><Relationship Id="rId7" Type="http://schemas.openxmlformats.org/officeDocument/2006/relationships/tags" Target="../tags/tag38.xml"/><Relationship Id="rId8" Type="http://schemas.openxmlformats.org/officeDocument/2006/relationships/slideLayout" Target="../slideLayouts/slideLayout2.xml"/><Relationship Id="rId9" Type="http://schemas.openxmlformats.org/officeDocument/2006/relationships/image" Target="../media/image60.png"/><Relationship Id="rId10" Type="http://schemas.openxmlformats.org/officeDocument/2006/relationships/image" Target="../media/image61.png"/></Relationships>
</file>

<file path=ppt/slides/_rels/slide21.xml.rels><?xml version="1.0" encoding="UTF-8" standalone="yes"?>
<Relationships xmlns="http://schemas.openxmlformats.org/package/2006/relationships"><Relationship Id="rId11" Type="http://schemas.openxmlformats.org/officeDocument/2006/relationships/image" Target="../media/image70.png"/><Relationship Id="rId12" Type="http://schemas.openxmlformats.org/officeDocument/2006/relationships/image" Target="../media/image71.png"/><Relationship Id="rId13" Type="http://schemas.openxmlformats.org/officeDocument/2006/relationships/image" Target="../media/image72.png"/><Relationship Id="rId1" Type="http://schemas.openxmlformats.org/officeDocument/2006/relationships/tags" Target="../tags/tag39.xml"/><Relationship Id="rId2" Type="http://schemas.openxmlformats.org/officeDocument/2006/relationships/tags" Target="../tags/tag40.xml"/><Relationship Id="rId3" Type="http://schemas.openxmlformats.org/officeDocument/2006/relationships/tags" Target="../tags/tag41.xml"/><Relationship Id="rId4" Type="http://schemas.openxmlformats.org/officeDocument/2006/relationships/tags" Target="../tags/tag42.xml"/><Relationship Id="rId5" Type="http://schemas.openxmlformats.org/officeDocument/2006/relationships/tags" Target="../tags/tag43.xml"/><Relationship Id="rId6" Type="http://schemas.openxmlformats.org/officeDocument/2006/relationships/slideLayout" Target="../slideLayouts/slideLayout2.xml"/><Relationship Id="rId7" Type="http://schemas.openxmlformats.org/officeDocument/2006/relationships/notesSlide" Target="../notesSlides/notesSlide11.xml"/><Relationship Id="rId8" Type="http://schemas.openxmlformats.org/officeDocument/2006/relationships/image" Target="../media/image67.png"/><Relationship Id="rId9" Type="http://schemas.openxmlformats.org/officeDocument/2006/relationships/image" Target="../media/image68.png"/><Relationship Id="rId10" Type="http://schemas.openxmlformats.org/officeDocument/2006/relationships/image" Target="../media/image6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23.xml.rels><?xml version="1.0" encoding="UTF-8" standalone="yes"?>
<Relationships xmlns="http://schemas.openxmlformats.org/package/2006/relationships"><Relationship Id="rId11" Type="http://schemas.openxmlformats.org/officeDocument/2006/relationships/image" Target="../media/image56.png"/><Relationship Id="rId12" Type="http://schemas.openxmlformats.org/officeDocument/2006/relationships/image" Target="../media/image75.png"/><Relationship Id="rId13" Type="http://schemas.openxmlformats.org/officeDocument/2006/relationships/image" Target="../media/image76.png"/><Relationship Id="rId1" Type="http://schemas.openxmlformats.org/officeDocument/2006/relationships/tags" Target="../tags/tag44.xml"/><Relationship Id="rId2" Type="http://schemas.openxmlformats.org/officeDocument/2006/relationships/tags" Target="../tags/tag45.xml"/><Relationship Id="rId3" Type="http://schemas.openxmlformats.org/officeDocument/2006/relationships/tags" Target="../tags/tag46.xml"/><Relationship Id="rId4" Type="http://schemas.openxmlformats.org/officeDocument/2006/relationships/tags" Target="../tags/tag47.xml"/><Relationship Id="rId5" Type="http://schemas.openxmlformats.org/officeDocument/2006/relationships/tags" Target="../tags/tag48.xml"/><Relationship Id="rId6" Type="http://schemas.openxmlformats.org/officeDocument/2006/relationships/tags" Target="../tags/tag49.xml"/><Relationship Id="rId7" Type="http://schemas.openxmlformats.org/officeDocument/2006/relationships/slideLayout" Target="../slideLayouts/slideLayout2.xml"/><Relationship Id="rId8" Type="http://schemas.openxmlformats.org/officeDocument/2006/relationships/image" Target="../media/image74.png"/><Relationship Id="rId9" Type="http://schemas.openxmlformats.org/officeDocument/2006/relationships/image" Target="../media/image55.png"/><Relationship Id="rId10"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tags" Target="../tags/tag52.xml"/><Relationship Id="rId4" Type="http://schemas.openxmlformats.org/officeDocument/2006/relationships/slideLayout" Target="../slideLayouts/slideLayout2.xml"/><Relationship Id="rId5" Type="http://schemas.openxmlformats.org/officeDocument/2006/relationships/image" Target="../media/image77.png"/><Relationship Id="rId6" Type="http://schemas.openxmlformats.org/officeDocument/2006/relationships/image" Target="../media/image71.png"/><Relationship Id="rId7" Type="http://schemas.openxmlformats.org/officeDocument/2006/relationships/image" Target="../media/image78.png"/><Relationship Id="rId8" Type="http://schemas.openxmlformats.org/officeDocument/2006/relationships/image" Target="../media/image79.png"/><Relationship Id="rId1" Type="http://schemas.openxmlformats.org/officeDocument/2006/relationships/tags" Target="../tags/tag50.xml"/><Relationship Id="rId2" Type="http://schemas.openxmlformats.org/officeDocument/2006/relationships/tags" Target="../tags/tag51.xml"/></Relationships>
</file>

<file path=ppt/slides/_rels/slide25.xml.rels><?xml version="1.0" encoding="UTF-8" standalone="yes"?>
<Relationships xmlns="http://schemas.openxmlformats.org/package/2006/relationships"><Relationship Id="rId3" Type="http://schemas.openxmlformats.org/officeDocument/2006/relationships/tags" Target="../tags/tag55.xml"/><Relationship Id="rId4" Type="http://schemas.openxmlformats.org/officeDocument/2006/relationships/slideLayout" Target="../slideLayouts/slideLayout2.xml"/><Relationship Id="rId5" Type="http://schemas.openxmlformats.org/officeDocument/2006/relationships/image" Target="../media/image80.png"/><Relationship Id="rId6" Type="http://schemas.openxmlformats.org/officeDocument/2006/relationships/image" Target="../media/image81.png"/><Relationship Id="rId7" Type="http://schemas.openxmlformats.org/officeDocument/2006/relationships/image" Target="../media/image82.png"/><Relationship Id="rId8" Type="http://schemas.openxmlformats.org/officeDocument/2006/relationships/image" Target="../media/image76.png"/><Relationship Id="rId1" Type="http://schemas.openxmlformats.org/officeDocument/2006/relationships/tags" Target="../tags/tag53.xml"/><Relationship Id="rId2" Type="http://schemas.openxmlformats.org/officeDocument/2006/relationships/tags" Target="../tags/tag5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27.xml.rels><?xml version="1.0" encoding="UTF-8" standalone="yes"?>
<Relationships xmlns="http://schemas.openxmlformats.org/package/2006/relationships"><Relationship Id="rId3" Type="http://schemas.openxmlformats.org/officeDocument/2006/relationships/tags" Target="../tags/tag58.xml"/><Relationship Id="rId4" Type="http://schemas.openxmlformats.org/officeDocument/2006/relationships/slideLayout" Target="../slideLayouts/slideLayout2.xml"/><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emf"/><Relationship Id="rId9" Type="http://schemas.openxmlformats.org/officeDocument/2006/relationships/image" Target="../media/image58.emf"/><Relationship Id="rId10" Type="http://schemas.openxmlformats.org/officeDocument/2006/relationships/image" Target="../media/image59.emf"/><Relationship Id="rId1" Type="http://schemas.openxmlformats.org/officeDocument/2006/relationships/tags" Target="../tags/tag56.xml"/><Relationship Id="rId2" Type="http://schemas.openxmlformats.org/officeDocument/2006/relationships/tags" Target="../tags/tag5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 Id="rId3" Type="http://schemas.openxmlformats.org/officeDocument/2006/relationships/image" Target="../media/image8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tags" Target="../tags/tag2.xml"/><Relationship Id="rId2" Type="http://schemas.openxmlformats.org/officeDocument/2006/relationships/tags" Target="../tags/tag3.xml"/></Relationships>
</file>

<file path=ppt/slides/_rels/slide30.x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87.emf"/><Relationship Id="rId5" Type="http://schemas.openxmlformats.org/officeDocument/2006/relationships/image" Target="../media/image88.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1.xml.rels><?xml version="1.0" encoding="UTF-8" standalone="yes"?>
<Relationships xmlns="http://schemas.openxmlformats.org/package/2006/relationships"><Relationship Id="rId11" Type="http://schemas.openxmlformats.org/officeDocument/2006/relationships/image" Target="../media/image89.png"/><Relationship Id="rId12" Type="http://schemas.openxmlformats.org/officeDocument/2006/relationships/image" Target="../media/image75.png"/><Relationship Id="rId13" Type="http://schemas.openxmlformats.org/officeDocument/2006/relationships/image" Target="../media/image56.png"/><Relationship Id="rId14" Type="http://schemas.openxmlformats.org/officeDocument/2006/relationships/image" Target="../media/image55.png"/><Relationship Id="rId15" Type="http://schemas.openxmlformats.org/officeDocument/2006/relationships/image" Target="../media/image54.png"/><Relationship Id="rId16" Type="http://schemas.openxmlformats.org/officeDocument/2006/relationships/image" Target="../media/image90.png"/><Relationship Id="rId17" Type="http://schemas.openxmlformats.org/officeDocument/2006/relationships/image" Target="../media/image82.png"/><Relationship Id="rId1" Type="http://schemas.openxmlformats.org/officeDocument/2006/relationships/tags" Target="../tags/tag59.xml"/><Relationship Id="rId2" Type="http://schemas.openxmlformats.org/officeDocument/2006/relationships/tags" Target="../tags/tag60.xml"/><Relationship Id="rId3" Type="http://schemas.openxmlformats.org/officeDocument/2006/relationships/tags" Target="../tags/tag61.xml"/><Relationship Id="rId4" Type="http://schemas.openxmlformats.org/officeDocument/2006/relationships/tags" Target="../tags/tag62.xml"/><Relationship Id="rId5" Type="http://schemas.openxmlformats.org/officeDocument/2006/relationships/tags" Target="../tags/tag63.xml"/><Relationship Id="rId6" Type="http://schemas.openxmlformats.org/officeDocument/2006/relationships/tags" Target="../tags/tag64.xml"/><Relationship Id="rId7" Type="http://schemas.openxmlformats.org/officeDocument/2006/relationships/tags" Target="../tags/tag65.xml"/><Relationship Id="rId8" Type="http://schemas.openxmlformats.org/officeDocument/2006/relationships/tags" Target="../tags/tag66.xml"/><Relationship Id="rId9" Type="http://schemas.openxmlformats.org/officeDocument/2006/relationships/tags" Target="../tags/tag67.xml"/><Relationship Id="rId10"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1" Type="http://schemas.openxmlformats.org/officeDocument/2006/relationships/image" Target="../media/image61.png"/><Relationship Id="rId12" Type="http://schemas.openxmlformats.org/officeDocument/2006/relationships/image" Target="../media/image62.png"/><Relationship Id="rId13" Type="http://schemas.openxmlformats.org/officeDocument/2006/relationships/image" Target="../media/image92.png"/><Relationship Id="rId14" Type="http://schemas.openxmlformats.org/officeDocument/2006/relationships/image" Target="../media/image93.png"/><Relationship Id="rId15" Type="http://schemas.openxmlformats.org/officeDocument/2006/relationships/image" Target="../media/image94.png"/><Relationship Id="rId1" Type="http://schemas.openxmlformats.org/officeDocument/2006/relationships/tags" Target="../tags/tag68.xml"/><Relationship Id="rId2" Type="http://schemas.openxmlformats.org/officeDocument/2006/relationships/tags" Target="../tags/tag69.xml"/><Relationship Id="rId3" Type="http://schemas.openxmlformats.org/officeDocument/2006/relationships/tags" Target="../tags/tag70.xml"/><Relationship Id="rId4" Type="http://schemas.openxmlformats.org/officeDocument/2006/relationships/tags" Target="../tags/tag71.xml"/><Relationship Id="rId5" Type="http://schemas.openxmlformats.org/officeDocument/2006/relationships/tags" Target="../tags/tag72.xml"/><Relationship Id="rId6" Type="http://schemas.openxmlformats.org/officeDocument/2006/relationships/tags" Target="../tags/tag73.xml"/><Relationship Id="rId7" Type="http://schemas.openxmlformats.org/officeDocument/2006/relationships/tags" Target="../tags/tag74.xml"/><Relationship Id="rId8" Type="http://schemas.openxmlformats.org/officeDocument/2006/relationships/slideLayout" Target="../slideLayouts/slideLayout2.xml"/><Relationship Id="rId9" Type="http://schemas.openxmlformats.org/officeDocument/2006/relationships/image" Target="../media/image91.png"/><Relationship Id="rId10"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91.png"/><Relationship Id="rId5" Type="http://schemas.openxmlformats.org/officeDocument/2006/relationships/image" Target="../media/image95.png"/><Relationship Id="rId6" Type="http://schemas.openxmlformats.org/officeDocument/2006/relationships/image" Target="../media/image94.png"/><Relationship Id="rId1" Type="http://schemas.openxmlformats.org/officeDocument/2006/relationships/tags" Target="../tags/tag75.xml"/><Relationship Id="rId2" Type="http://schemas.openxmlformats.org/officeDocument/2006/relationships/tags" Target="../tags/tag76.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3.xml"/><Relationship Id="rId5" Type="http://schemas.openxmlformats.org/officeDocument/2006/relationships/image" Target="../media/image96.png"/><Relationship Id="rId6" Type="http://schemas.openxmlformats.org/officeDocument/2006/relationships/image" Target="../media/image97.png"/><Relationship Id="rId7" Type="http://schemas.openxmlformats.org/officeDocument/2006/relationships/image" Target="../media/image98.png"/><Relationship Id="rId8" Type="http://schemas.openxmlformats.org/officeDocument/2006/relationships/image" Target="../media/image99.png"/><Relationship Id="rId9" Type="http://schemas.openxmlformats.org/officeDocument/2006/relationships/image" Target="../media/image100.png"/><Relationship Id="rId1" Type="http://schemas.openxmlformats.org/officeDocument/2006/relationships/tags" Target="../tags/tag77.xml"/><Relationship Id="rId2" Type="http://schemas.openxmlformats.org/officeDocument/2006/relationships/tags" Target="../tags/tag78.xml"/></Relationships>
</file>

<file path=ppt/slides/_rels/slide35.xml.rels><?xml version="1.0" encoding="UTF-8" standalone="yes"?>
<Relationships xmlns="http://schemas.openxmlformats.org/package/2006/relationships"><Relationship Id="rId9" Type="http://schemas.openxmlformats.org/officeDocument/2006/relationships/tags" Target="../tags/tag87.xml"/><Relationship Id="rId20" Type="http://schemas.openxmlformats.org/officeDocument/2006/relationships/image" Target="../media/image102.png"/><Relationship Id="rId21" Type="http://schemas.openxmlformats.org/officeDocument/2006/relationships/image" Target="../media/image103.png"/><Relationship Id="rId22" Type="http://schemas.openxmlformats.org/officeDocument/2006/relationships/image" Target="../media/image104.png"/><Relationship Id="rId23" Type="http://schemas.openxmlformats.org/officeDocument/2006/relationships/image" Target="../media/image105.png"/><Relationship Id="rId24" Type="http://schemas.openxmlformats.org/officeDocument/2006/relationships/image" Target="../media/image106.png"/><Relationship Id="rId25" Type="http://schemas.openxmlformats.org/officeDocument/2006/relationships/image" Target="../media/image68.png"/><Relationship Id="rId26" Type="http://schemas.openxmlformats.org/officeDocument/2006/relationships/image" Target="../media/image107.png"/><Relationship Id="rId27" Type="http://schemas.openxmlformats.org/officeDocument/2006/relationships/image" Target="../media/image108.png"/><Relationship Id="rId28" Type="http://schemas.openxmlformats.org/officeDocument/2006/relationships/image" Target="../media/image109.png"/><Relationship Id="rId29" Type="http://schemas.openxmlformats.org/officeDocument/2006/relationships/image" Target="../media/image110.png"/><Relationship Id="rId10" Type="http://schemas.openxmlformats.org/officeDocument/2006/relationships/tags" Target="../tags/tag88.xml"/><Relationship Id="rId11" Type="http://schemas.openxmlformats.org/officeDocument/2006/relationships/tags" Target="../tags/tag89.xml"/><Relationship Id="rId12" Type="http://schemas.openxmlformats.org/officeDocument/2006/relationships/tags" Target="../tags/tag90.xml"/><Relationship Id="rId13" Type="http://schemas.openxmlformats.org/officeDocument/2006/relationships/tags" Target="../tags/tag91.xml"/><Relationship Id="rId14" Type="http://schemas.openxmlformats.org/officeDocument/2006/relationships/tags" Target="../tags/tag92.xml"/><Relationship Id="rId15" Type="http://schemas.openxmlformats.org/officeDocument/2006/relationships/tags" Target="../tags/tag93.xml"/><Relationship Id="rId16" Type="http://schemas.openxmlformats.org/officeDocument/2006/relationships/tags" Target="../tags/tag94.xml"/><Relationship Id="rId17" Type="http://schemas.openxmlformats.org/officeDocument/2006/relationships/slideLayout" Target="../slideLayouts/slideLayout2.xml"/><Relationship Id="rId18" Type="http://schemas.openxmlformats.org/officeDocument/2006/relationships/notesSlide" Target="../notesSlides/notesSlide14.xml"/><Relationship Id="rId19" Type="http://schemas.openxmlformats.org/officeDocument/2006/relationships/image" Target="../media/image101.png"/><Relationship Id="rId1" Type="http://schemas.openxmlformats.org/officeDocument/2006/relationships/tags" Target="../tags/tag79.xml"/><Relationship Id="rId2" Type="http://schemas.openxmlformats.org/officeDocument/2006/relationships/tags" Target="../tags/tag80.xml"/><Relationship Id="rId3" Type="http://schemas.openxmlformats.org/officeDocument/2006/relationships/tags" Target="../tags/tag81.xml"/><Relationship Id="rId4" Type="http://schemas.openxmlformats.org/officeDocument/2006/relationships/tags" Target="../tags/tag82.xml"/><Relationship Id="rId5" Type="http://schemas.openxmlformats.org/officeDocument/2006/relationships/tags" Target="../tags/tag83.xml"/><Relationship Id="rId6" Type="http://schemas.openxmlformats.org/officeDocument/2006/relationships/tags" Target="../tags/tag84.xml"/><Relationship Id="rId7" Type="http://schemas.openxmlformats.org/officeDocument/2006/relationships/tags" Target="../tags/tag85.xml"/><Relationship Id="rId8" Type="http://schemas.openxmlformats.org/officeDocument/2006/relationships/tags" Target="../tags/tag86.xml"/></Relationships>
</file>

<file path=ppt/slides/_rels/slide36.xml.rels><?xml version="1.0" encoding="UTF-8" standalone="yes"?>
<Relationships xmlns="http://schemas.openxmlformats.org/package/2006/relationships"><Relationship Id="rId9" Type="http://schemas.openxmlformats.org/officeDocument/2006/relationships/tags" Target="../tags/tag103.xml"/><Relationship Id="rId20" Type="http://schemas.openxmlformats.org/officeDocument/2006/relationships/image" Target="../media/image111.png"/><Relationship Id="rId21" Type="http://schemas.openxmlformats.org/officeDocument/2006/relationships/image" Target="../media/image109.png"/><Relationship Id="rId22" Type="http://schemas.openxmlformats.org/officeDocument/2006/relationships/image" Target="../media/image102.png"/><Relationship Id="rId23" Type="http://schemas.openxmlformats.org/officeDocument/2006/relationships/image" Target="../media/image106.png"/><Relationship Id="rId24" Type="http://schemas.openxmlformats.org/officeDocument/2006/relationships/image" Target="../media/image112.png"/><Relationship Id="rId25" Type="http://schemas.openxmlformats.org/officeDocument/2006/relationships/image" Target="../media/image113.png"/><Relationship Id="rId26" Type="http://schemas.openxmlformats.org/officeDocument/2006/relationships/image" Target="../media/image114.png"/><Relationship Id="rId27" Type="http://schemas.openxmlformats.org/officeDocument/2006/relationships/image" Target="../media/image110.png"/><Relationship Id="rId10" Type="http://schemas.openxmlformats.org/officeDocument/2006/relationships/tags" Target="../tags/tag104.xml"/><Relationship Id="rId11" Type="http://schemas.openxmlformats.org/officeDocument/2006/relationships/tags" Target="../tags/tag105.xml"/><Relationship Id="rId12" Type="http://schemas.openxmlformats.org/officeDocument/2006/relationships/tags" Target="../tags/tag106.xml"/><Relationship Id="rId13" Type="http://schemas.openxmlformats.org/officeDocument/2006/relationships/tags" Target="../tags/tag107.xml"/><Relationship Id="rId14" Type="http://schemas.openxmlformats.org/officeDocument/2006/relationships/tags" Target="../tags/tag108.xml"/><Relationship Id="rId15" Type="http://schemas.openxmlformats.org/officeDocument/2006/relationships/tags" Target="../tags/tag109.xml"/><Relationship Id="rId16" Type="http://schemas.openxmlformats.org/officeDocument/2006/relationships/tags" Target="../tags/tag110.xml"/><Relationship Id="rId17" Type="http://schemas.openxmlformats.org/officeDocument/2006/relationships/slideLayout" Target="../slideLayouts/slideLayout2.xml"/><Relationship Id="rId18" Type="http://schemas.openxmlformats.org/officeDocument/2006/relationships/image" Target="../media/image68.png"/><Relationship Id="rId19" Type="http://schemas.openxmlformats.org/officeDocument/2006/relationships/image" Target="../media/image107.png"/><Relationship Id="rId1" Type="http://schemas.openxmlformats.org/officeDocument/2006/relationships/tags" Target="../tags/tag95.xml"/><Relationship Id="rId2" Type="http://schemas.openxmlformats.org/officeDocument/2006/relationships/tags" Target="../tags/tag96.xml"/><Relationship Id="rId3" Type="http://schemas.openxmlformats.org/officeDocument/2006/relationships/tags" Target="../tags/tag97.xml"/><Relationship Id="rId4" Type="http://schemas.openxmlformats.org/officeDocument/2006/relationships/tags" Target="../tags/tag98.xml"/><Relationship Id="rId5" Type="http://schemas.openxmlformats.org/officeDocument/2006/relationships/tags" Target="../tags/tag99.xml"/><Relationship Id="rId6" Type="http://schemas.openxmlformats.org/officeDocument/2006/relationships/tags" Target="../tags/tag100.xml"/><Relationship Id="rId7" Type="http://schemas.openxmlformats.org/officeDocument/2006/relationships/tags" Target="../tags/tag101.xml"/><Relationship Id="rId8" Type="http://schemas.openxmlformats.org/officeDocument/2006/relationships/tags" Target="../tags/tag102.xml"/></Relationships>
</file>

<file path=ppt/slides/_rels/slide37.xml.rels><?xml version="1.0" encoding="UTF-8" standalone="yes"?>
<Relationships xmlns="http://schemas.openxmlformats.org/package/2006/relationships"><Relationship Id="rId3" Type="http://schemas.openxmlformats.org/officeDocument/2006/relationships/tags" Target="../tags/tag113.xml"/><Relationship Id="rId4" Type="http://schemas.openxmlformats.org/officeDocument/2006/relationships/tags" Target="../tags/tag114.xml"/><Relationship Id="rId5" Type="http://schemas.openxmlformats.org/officeDocument/2006/relationships/slideLayout" Target="../slideLayouts/slideLayout2.xml"/><Relationship Id="rId6" Type="http://schemas.openxmlformats.org/officeDocument/2006/relationships/image" Target="../media/image115.png"/><Relationship Id="rId7" Type="http://schemas.openxmlformats.org/officeDocument/2006/relationships/image" Target="../media/image116.png"/><Relationship Id="rId8" Type="http://schemas.openxmlformats.org/officeDocument/2006/relationships/image" Target="../media/image117.png"/><Relationship Id="rId9" Type="http://schemas.openxmlformats.org/officeDocument/2006/relationships/image" Target="../media/image118.png"/><Relationship Id="rId10" Type="http://schemas.openxmlformats.org/officeDocument/2006/relationships/image" Target="../media/image119.png"/><Relationship Id="rId1" Type="http://schemas.openxmlformats.org/officeDocument/2006/relationships/tags" Target="../tags/tag111.xml"/><Relationship Id="rId2" Type="http://schemas.openxmlformats.org/officeDocument/2006/relationships/tags" Target="../tags/tag112.xml"/></Relationships>
</file>

<file path=ppt/slides/_rels/slide38.xml.rels><?xml version="1.0" encoding="UTF-8" standalone="yes"?>
<Relationships xmlns="http://schemas.openxmlformats.org/package/2006/relationships"><Relationship Id="rId9" Type="http://schemas.openxmlformats.org/officeDocument/2006/relationships/image" Target="../media/image102.png"/><Relationship Id="rId20" Type="http://schemas.openxmlformats.org/officeDocument/2006/relationships/image" Target="../media/image125.emf"/><Relationship Id="rId21" Type="http://schemas.openxmlformats.org/officeDocument/2006/relationships/image" Target="../media/image126.emf"/><Relationship Id="rId10" Type="http://schemas.openxmlformats.org/officeDocument/2006/relationships/image" Target="../media/image103.png"/><Relationship Id="rId11" Type="http://schemas.openxmlformats.org/officeDocument/2006/relationships/image" Target="../media/image104.png"/><Relationship Id="rId12" Type="http://schemas.openxmlformats.org/officeDocument/2006/relationships/image" Target="../media/image105.png"/><Relationship Id="rId13" Type="http://schemas.openxmlformats.org/officeDocument/2006/relationships/image" Target="../media/image106.png"/><Relationship Id="rId14" Type="http://schemas.openxmlformats.org/officeDocument/2006/relationships/image" Target="../media/image110.png"/><Relationship Id="rId15" Type="http://schemas.openxmlformats.org/officeDocument/2006/relationships/image" Target="../media/image120.emf"/><Relationship Id="rId16" Type="http://schemas.openxmlformats.org/officeDocument/2006/relationships/image" Target="../media/image121.emf"/><Relationship Id="rId17" Type="http://schemas.openxmlformats.org/officeDocument/2006/relationships/image" Target="../media/image122.emf"/><Relationship Id="rId18" Type="http://schemas.openxmlformats.org/officeDocument/2006/relationships/image" Target="../media/image123.emf"/><Relationship Id="rId19" Type="http://schemas.openxmlformats.org/officeDocument/2006/relationships/image" Target="../media/image124.emf"/><Relationship Id="rId1" Type="http://schemas.openxmlformats.org/officeDocument/2006/relationships/tags" Target="../tags/tag115.xml"/><Relationship Id="rId2" Type="http://schemas.openxmlformats.org/officeDocument/2006/relationships/tags" Target="../tags/tag116.xml"/><Relationship Id="rId3" Type="http://schemas.openxmlformats.org/officeDocument/2006/relationships/tags" Target="../tags/tag117.xml"/><Relationship Id="rId4" Type="http://schemas.openxmlformats.org/officeDocument/2006/relationships/tags" Target="../tags/tag118.xml"/><Relationship Id="rId5" Type="http://schemas.openxmlformats.org/officeDocument/2006/relationships/tags" Target="../tags/tag119.xml"/><Relationship Id="rId6" Type="http://schemas.openxmlformats.org/officeDocument/2006/relationships/tags" Target="../tags/tag120.xml"/><Relationship Id="rId7" Type="http://schemas.openxmlformats.org/officeDocument/2006/relationships/slideLayout" Target="../slideLayouts/slideLayout2.xml"/><Relationship Id="rId8" Type="http://schemas.openxmlformats.org/officeDocument/2006/relationships/image" Target="../media/image101.png"/></Relationships>
</file>

<file path=ppt/slides/_rels/slide39.xml.rels><?xml version="1.0" encoding="UTF-8" standalone="yes"?>
<Relationships xmlns="http://schemas.openxmlformats.org/package/2006/relationships"><Relationship Id="rId9" Type="http://schemas.openxmlformats.org/officeDocument/2006/relationships/slideLayout" Target="../slideLayouts/slideLayout2.xml"/><Relationship Id="rId20" Type="http://schemas.openxmlformats.org/officeDocument/2006/relationships/image" Target="../media/image137.emf"/><Relationship Id="rId21" Type="http://schemas.openxmlformats.org/officeDocument/2006/relationships/image" Target="../media/image138.emf"/><Relationship Id="rId22" Type="http://schemas.openxmlformats.org/officeDocument/2006/relationships/image" Target="../media/image139.emf"/><Relationship Id="rId23" Type="http://schemas.openxmlformats.org/officeDocument/2006/relationships/image" Target="../media/image140.emf"/><Relationship Id="rId10" Type="http://schemas.openxmlformats.org/officeDocument/2006/relationships/image" Target="../media/image127.png"/><Relationship Id="rId11" Type="http://schemas.openxmlformats.org/officeDocument/2006/relationships/image" Target="../media/image128.png"/><Relationship Id="rId12" Type="http://schemas.openxmlformats.org/officeDocument/2006/relationships/image" Target="../media/image129.png"/><Relationship Id="rId13" Type="http://schemas.openxmlformats.org/officeDocument/2006/relationships/image" Target="../media/image130.png"/><Relationship Id="rId14" Type="http://schemas.openxmlformats.org/officeDocument/2006/relationships/image" Target="../media/image131.png"/><Relationship Id="rId15" Type="http://schemas.openxmlformats.org/officeDocument/2006/relationships/image" Target="../media/image132.png"/><Relationship Id="rId16" Type="http://schemas.openxmlformats.org/officeDocument/2006/relationships/image" Target="../media/image133.png"/><Relationship Id="rId17" Type="http://schemas.openxmlformats.org/officeDocument/2006/relationships/image" Target="../media/image134.png"/><Relationship Id="rId18" Type="http://schemas.openxmlformats.org/officeDocument/2006/relationships/image" Target="../media/image135.emf"/><Relationship Id="rId19" Type="http://schemas.openxmlformats.org/officeDocument/2006/relationships/image" Target="../media/image136.emf"/><Relationship Id="rId1" Type="http://schemas.openxmlformats.org/officeDocument/2006/relationships/tags" Target="../tags/tag121.xml"/><Relationship Id="rId2" Type="http://schemas.openxmlformats.org/officeDocument/2006/relationships/tags" Target="../tags/tag122.xml"/><Relationship Id="rId3" Type="http://schemas.openxmlformats.org/officeDocument/2006/relationships/tags" Target="../tags/tag123.xml"/><Relationship Id="rId4" Type="http://schemas.openxmlformats.org/officeDocument/2006/relationships/tags" Target="../tags/tag124.xml"/><Relationship Id="rId5" Type="http://schemas.openxmlformats.org/officeDocument/2006/relationships/tags" Target="../tags/tag125.xml"/><Relationship Id="rId6" Type="http://schemas.openxmlformats.org/officeDocument/2006/relationships/tags" Target="../tags/tag126.xml"/><Relationship Id="rId7" Type="http://schemas.openxmlformats.org/officeDocument/2006/relationships/tags" Target="../tags/tag127.xml"/><Relationship Id="rId8" Type="http://schemas.openxmlformats.org/officeDocument/2006/relationships/tags" Target="../tags/tag1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9" Type="http://schemas.openxmlformats.org/officeDocument/2006/relationships/tags" Target="../tags/tag137.xml"/><Relationship Id="rId20" Type="http://schemas.openxmlformats.org/officeDocument/2006/relationships/image" Target="../media/image144.png"/><Relationship Id="rId21" Type="http://schemas.openxmlformats.org/officeDocument/2006/relationships/image" Target="../media/image145.emf"/><Relationship Id="rId10" Type="http://schemas.openxmlformats.org/officeDocument/2006/relationships/slideLayout" Target="../slideLayouts/slideLayout2.xml"/><Relationship Id="rId11" Type="http://schemas.openxmlformats.org/officeDocument/2006/relationships/notesSlide" Target="../notesSlides/notesSlide15.xml"/><Relationship Id="rId12" Type="http://schemas.openxmlformats.org/officeDocument/2006/relationships/image" Target="../media/image129.png"/><Relationship Id="rId13" Type="http://schemas.openxmlformats.org/officeDocument/2006/relationships/image" Target="../media/image130.png"/><Relationship Id="rId14" Type="http://schemas.openxmlformats.org/officeDocument/2006/relationships/image" Target="../media/image132.png"/><Relationship Id="rId15" Type="http://schemas.openxmlformats.org/officeDocument/2006/relationships/image" Target="../media/image128.png"/><Relationship Id="rId16" Type="http://schemas.openxmlformats.org/officeDocument/2006/relationships/image" Target="../media/image133.png"/><Relationship Id="rId17" Type="http://schemas.openxmlformats.org/officeDocument/2006/relationships/image" Target="../media/image141.png"/><Relationship Id="rId18" Type="http://schemas.openxmlformats.org/officeDocument/2006/relationships/image" Target="../media/image142.png"/><Relationship Id="rId19" Type="http://schemas.openxmlformats.org/officeDocument/2006/relationships/image" Target="../media/image143.png"/><Relationship Id="rId1" Type="http://schemas.openxmlformats.org/officeDocument/2006/relationships/tags" Target="../tags/tag129.xml"/><Relationship Id="rId2" Type="http://schemas.openxmlformats.org/officeDocument/2006/relationships/tags" Target="../tags/tag130.xml"/><Relationship Id="rId3" Type="http://schemas.openxmlformats.org/officeDocument/2006/relationships/tags" Target="../tags/tag131.xml"/><Relationship Id="rId4" Type="http://schemas.openxmlformats.org/officeDocument/2006/relationships/tags" Target="../tags/tag132.xml"/><Relationship Id="rId5" Type="http://schemas.openxmlformats.org/officeDocument/2006/relationships/tags" Target="../tags/tag133.xml"/><Relationship Id="rId6" Type="http://schemas.openxmlformats.org/officeDocument/2006/relationships/tags" Target="../tags/tag134.xml"/><Relationship Id="rId7" Type="http://schemas.openxmlformats.org/officeDocument/2006/relationships/tags" Target="../tags/tag135.xml"/><Relationship Id="rId8" Type="http://schemas.openxmlformats.org/officeDocument/2006/relationships/tags" Target="../tags/tag1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3" Type="http://schemas.openxmlformats.org/officeDocument/2006/relationships/tags" Target="../tags/tag150.xml"/><Relationship Id="rId14" Type="http://schemas.openxmlformats.org/officeDocument/2006/relationships/tags" Target="../tags/tag151.xml"/><Relationship Id="rId15" Type="http://schemas.openxmlformats.org/officeDocument/2006/relationships/tags" Target="../tags/tag152.xml"/><Relationship Id="rId16" Type="http://schemas.openxmlformats.org/officeDocument/2006/relationships/tags" Target="../tags/tag153.xml"/><Relationship Id="rId17" Type="http://schemas.openxmlformats.org/officeDocument/2006/relationships/tags" Target="../tags/tag154.xml"/><Relationship Id="rId18" Type="http://schemas.openxmlformats.org/officeDocument/2006/relationships/tags" Target="../tags/tag155.xml"/><Relationship Id="rId19" Type="http://schemas.openxmlformats.org/officeDocument/2006/relationships/tags" Target="../tags/tag156.xml"/><Relationship Id="rId63" Type="http://schemas.openxmlformats.org/officeDocument/2006/relationships/image" Target="../media/image169.png"/><Relationship Id="rId64" Type="http://schemas.openxmlformats.org/officeDocument/2006/relationships/image" Target="../media/image170.png"/><Relationship Id="rId50" Type="http://schemas.openxmlformats.org/officeDocument/2006/relationships/image" Target="../media/image156.png"/><Relationship Id="rId51" Type="http://schemas.openxmlformats.org/officeDocument/2006/relationships/image" Target="../media/image157.png"/><Relationship Id="rId52" Type="http://schemas.openxmlformats.org/officeDocument/2006/relationships/image" Target="../media/image158.png"/><Relationship Id="rId53" Type="http://schemas.openxmlformats.org/officeDocument/2006/relationships/image" Target="../media/image159.png"/><Relationship Id="rId54" Type="http://schemas.openxmlformats.org/officeDocument/2006/relationships/image" Target="../media/image160.png"/><Relationship Id="rId55" Type="http://schemas.openxmlformats.org/officeDocument/2006/relationships/image" Target="../media/image161.png"/><Relationship Id="rId56" Type="http://schemas.openxmlformats.org/officeDocument/2006/relationships/image" Target="../media/image162.png"/><Relationship Id="rId57" Type="http://schemas.openxmlformats.org/officeDocument/2006/relationships/image" Target="../media/image163.png"/><Relationship Id="rId58" Type="http://schemas.openxmlformats.org/officeDocument/2006/relationships/image" Target="../media/image164.png"/><Relationship Id="rId59" Type="http://schemas.openxmlformats.org/officeDocument/2006/relationships/image" Target="../media/image165.png"/><Relationship Id="rId40" Type="http://schemas.openxmlformats.org/officeDocument/2006/relationships/image" Target="../media/image149.png"/><Relationship Id="rId41" Type="http://schemas.openxmlformats.org/officeDocument/2006/relationships/image" Target="../media/image128.png"/><Relationship Id="rId42" Type="http://schemas.openxmlformats.org/officeDocument/2006/relationships/image" Target="../media/image133.png"/><Relationship Id="rId43" Type="http://schemas.openxmlformats.org/officeDocument/2006/relationships/image" Target="../media/image134.png"/><Relationship Id="rId44" Type="http://schemas.openxmlformats.org/officeDocument/2006/relationships/image" Target="../media/image150.png"/><Relationship Id="rId45" Type="http://schemas.openxmlformats.org/officeDocument/2006/relationships/image" Target="../media/image151.png"/><Relationship Id="rId46" Type="http://schemas.openxmlformats.org/officeDocument/2006/relationships/image" Target="../media/image152.png"/><Relationship Id="rId47" Type="http://schemas.openxmlformats.org/officeDocument/2006/relationships/image" Target="../media/image153.png"/><Relationship Id="rId48" Type="http://schemas.openxmlformats.org/officeDocument/2006/relationships/image" Target="../media/image154.png"/><Relationship Id="rId49" Type="http://schemas.openxmlformats.org/officeDocument/2006/relationships/image" Target="../media/image155.png"/><Relationship Id="rId1" Type="http://schemas.openxmlformats.org/officeDocument/2006/relationships/tags" Target="../tags/tag138.xml"/><Relationship Id="rId2" Type="http://schemas.openxmlformats.org/officeDocument/2006/relationships/tags" Target="../tags/tag139.xml"/><Relationship Id="rId3" Type="http://schemas.openxmlformats.org/officeDocument/2006/relationships/tags" Target="../tags/tag140.xml"/><Relationship Id="rId4" Type="http://schemas.openxmlformats.org/officeDocument/2006/relationships/tags" Target="../tags/tag141.xml"/><Relationship Id="rId5" Type="http://schemas.openxmlformats.org/officeDocument/2006/relationships/tags" Target="../tags/tag142.xml"/><Relationship Id="rId6" Type="http://schemas.openxmlformats.org/officeDocument/2006/relationships/tags" Target="../tags/tag143.xml"/><Relationship Id="rId7" Type="http://schemas.openxmlformats.org/officeDocument/2006/relationships/tags" Target="../tags/tag144.xml"/><Relationship Id="rId8" Type="http://schemas.openxmlformats.org/officeDocument/2006/relationships/tags" Target="../tags/tag145.xml"/><Relationship Id="rId9" Type="http://schemas.openxmlformats.org/officeDocument/2006/relationships/tags" Target="../tags/tag146.xml"/><Relationship Id="rId30" Type="http://schemas.openxmlformats.org/officeDocument/2006/relationships/tags" Target="../tags/tag167.xml"/><Relationship Id="rId31" Type="http://schemas.openxmlformats.org/officeDocument/2006/relationships/tags" Target="../tags/tag168.xml"/><Relationship Id="rId32" Type="http://schemas.openxmlformats.org/officeDocument/2006/relationships/slideLayout" Target="../slideLayouts/slideLayout2.xml"/><Relationship Id="rId33" Type="http://schemas.openxmlformats.org/officeDocument/2006/relationships/notesSlide" Target="../notesSlides/notesSlide16.xml"/><Relationship Id="rId34" Type="http://schemas.openxmlformats.org/officeDocument/2006/relationships/image" Target="../media/image132.png"/><Relationship Id="rId35" Type="http://schemas.openxmlformats.org/officeDocument/2006/relationships/image" Target="../media/image130.png"/><Relationship Id="rId36" Type="http://schemas.openxmlformats.org/officeDocument/2006/relationships/image" Target="../media/image131.png"/><Relationship Id="rId37" Type="http://schemas.openxmlformats.org/officeDocument/2006/relationships/image" Target="../media/image146.png"/><Relationship Id="rId38" Type="http://schemas.openxmlformats.org/officeDocument/2006/relationships/image" Target="../media/image147.png"/><Relationship Id="rId39" Type="http://schemas.openxmlformats.org/officeDocument/2006/relationships/image" Target="../media/image148.png"/><Relationship Id="rId20" Type="http://schemas.openxmlformats.org/officeDocument/2006/relationships/tags" Target="../tags/tag157.xml"/><Relationship Id="rId21" Type="http://schemas.openxmlformats.org/officeDocument/2006/relationships/tags" Target="../tags/tag158.xml"/><Relationship Id="rId22" Type="http://schemas.openxmlformats.org/officeDocument/2006/relationships/tags" Target="../tags/tag159.xml"/><Relationship Id="rId23" Type="http://schemas.openxmlformats.org/officeDocument/2006/relationships/tags" Target="../tags/tag160.xml"/><Relationship Id="rId24" Type="http://schemas.openxmlformats.org/officeDocument/2006/relationships/tags" Target="../tags/tag161.xml"/><Relationship Id="rId25" Type="http://schemas.openxmlformats.org/officeDocument/2006/relationships/tags" Target="../tags/tag162.xml"/><Relationship Id="rId26" Type="http://schemas.openxmlformats.org/officeDocument/2006/relationships/tags" Target="../tags/tag163.xml"/><Relationship Id="rId27" Type="http://schemas.openxmlformats.org/officeDocument/2006/relationships/tags" Target="../tags/tag164.xml"/><Relationship Id="rId28" Type="http://schemas.openxmlformats.org/officeDocument/2006/relationships/tags" Target="../tags/tag165.xml"/><Relationship Id="rId29" Type="http://schemas.openxmlformats.org/officeDocument/2006/relationships/tags" Target="../tags/tag166.xml"/><Relationship Id="rId60" Type="http://schemas.openxmlformats.org/officeDocument/2006/relationships/image" Target="../media/image166.png"/><Relationship Id="rId61" Type="http://schemas.openxmlformats.org/officeDocument/2006/relationships/image" Target="../media/image167.png"/><Relationship Id="rId62" Type="http://schemas.openxmlformats.org/officeDocument/2006/relationships/image" Target="../media/image168.png"/><Relationship Id="rId10" Type="http://schemas.openxmlformats.org/officeDocument/2006/relationships/tags" Target="../tags/tag147.xml"/><Relationship Id="rId11" Type="http://schemas.openxmlformats.org/officeDocument/2006/relationships/tags" Target="../tags/tag148.xml"/><Relationship Id="rId12" Type="http://schemas.openxmlformats.org/officeDocument/2006/relationships/tags" Target="../tags/tag14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tags" Target="../tags/tag4.x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tags" Target="../tags/tag7.xml"/><Relationship Id="rId4" Type="http://schemas.openxmlformats.org/officeDocument/2006/relationships/slideLayout" Target="../slideLayouts/slideLayout2.xml"/><Relationship Id="rId5" Type="http://schemas.openxmlformats.org/officeDocument/2006/relationships/notesSlide" Target="../notesSlides/notesSlide5.xml"/><Relationship Id="rId6" Type="http://schemas.openxmlformats.org/officeDocument/2006/relationships/image" Target="../media/image8.png"/><Relationship Id="rId7" Type="http://schemas.openxmlformats.org/officeDocument/2006/relationships/image" Target="../media/image7.png"/><Relationship Id="rId8" Type="http://schemas.openxmlformats.org/officeDocument/2006/relationships/image" Target="../media/image9.png"/><Relationship Id="rId9" Type="http://schemas.openxmlformats.org/officeDocument/2006/relationships/image" Target="../media/image10.png"/><Relationship Id="rId1" Type="http://schemas.openxmlformats.org/officeDocument/2006/relationships/tags" Target="../tags/tag5.xml"/><Relationship Id="rId2" Type="http://schemas.openxmlformats.org/officeDocument/2006/relationships/tags" Target="../tags/tag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7.xml"/><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tags" Target="../tags/tag8.xml"/><Relationship Id="rId2" Type="http://schemas.openxmlformats.org/officeDocument/2006/relationships/tags" Target="../tags/tag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dirty="0" smtClean="0"/>
              <a:t>Announcements</a:t>
            </a:r>
          </a:p>
        </p:txBody>
      </p:sp>
      <p:sp>
        <p:nvSpPr>
          <p:cNvPr id="7171" name="Rectangle 3"/>
          <p:cNvSpPr>
            <a:spLocks noGrp="1" noChangeArrowheads="1"/>
          </p:cNvSpPr>
          <p:nvPr>
            <p:ph idx="1"/>
          </p:nvPr>
        </p:nvSpPr>
        <p:spPr>
          <a:xfrm>
            <a:off x="3428674" y="1447800"/>
            <a:ext cx="5334651" cy="4800600"/>
          </a:xfrm>
        </p:spPr>
        <p:txBody>
          <a:bodyPr/>
          <a:lstStyle/>
          <a:p>
            <a:r>
              <a:rPr lang="en-US" sz="2000" dirty="0" smtClean="0">
                <a:solidFill>
                  <a:srgbClr val="3333FF"/>
                </a:solidFill>
              </a:rPr>
              <a:t>Midterm </a:t>
            </a:r>
            <a:r>
              <a:rPr lang="en-US" sz="2000" dirty="0" smtClean="0">
                <a:solidFill>
                  <a:srgbClr val="3333FF"/>
                </a:solidFill>
              </a:rPr>
              <a:t>1: </a:t>
            </a:r>
            <a:r>
              <a:rPr lang="en-US" sz="2000" dirty="0" smtClean="0">
                <a:solidFill>
                  <a:schemeClr val="tx1"/>
                </a:solidFill>
              </a:rPr>
              <a:t>See Piazza </a:t>
            </a:r>
            <a:r>
              <a:rPr lang="en-US" sz="2000" dirty="0" smtClean="0">
                <a:solidFill>
                  <a:schemeClr val="tx1"/>
                </a:solidFill>
              </a:rPr>
              <a:t>post (soon, really!)</a:t>
            </a:r>
            <a:endParaRPr lang="en-US" sz="2000" dirty="0" smtClean="0">
              <a:solidFill>
                <a:schemeClr val="tx1"/>
              </a:solidFill>
            </a:endParaRPr>
          </a:p>
          <a:p>
            <a:endParaRPr lang="en-US" sz="1600" dirty="0" smtClean="0"/>
          </a:p>
          <a:p>
            <a:r>
              <a:rPr lang="en-US" sz="2000" dirty="0">
                <a:solidFill>
                  <a:srgbClr val="3333FF"/>
                </a:solidFill>
              </a:rPr>
              <a:t>Midterm </a:t>
            </a:r>
            <a:r>
              <a:rPr lang="en-US" sz="2000" dirty="0" smtClean="0">
                <a:solidFill>
                  <a:srgbClr val="3333FF"/>
                </a:solidFill>
              </a:rPr>
              <a:t>2: </a:t>
            </a:r>
            <a:r>
              <a:rPr lang="en-US" sz="2000" dirty="0" smtClean="0">
                <a:solidFill>
                  <a:schemeClr val="tx1"/>
                </a:solidFill>
              </a:rPr>
              <a:t>Wed Nov 9, 7pm – 9pm</a:t>
            </a:r>
          </a:p>
          <a:p>
            <a:endParaRPr lang="en-US" sz="1600" dirty="0">
              <a:solidFill>
                <a:schemeClr val="tx1"/>
              </a:solidFill>
            </a:endParaRPr>
          </a:p>
          <a:p>
            <a:r>
              <a:rPr lang="en-US" sz="2000" dirty="0" smtClean="0">
                <a:solidFill>
                  <a:srgbClr val="3333FF"/>
                </a:solidFill>
              </a:rPr>
              <a:t>Probability Review Sessions: </a:t>
            </a:r>
            <a:r>
              <a:rPr lang="en-US" sz="2000" dirty="0" smtClean="0">
                <a:solidFill>
                  <a:schemeClr val="tx1"/>
                </a:solidFill>
              </a:rPr>
              <a:t>See Piazza post</a:t>
            </a:r>
          </a:p>
          <a:p>
            <a:endParaRPr lang="en-US" sz="2000" dirty="0" smtClean="0"/>
          </a:p>
          <a:p>
            <a:r>
              <a:rPr lang="en-US" sz="2000" dirty="0" smtClean="0">
                <a:solidFill>
                  <a:srgbClr val="3333FF"/>
                </a:solidFill>
              </a:rPr>
              <a:t>Project 3: Reinforcement Learning</a:t>
            </a:r>
            <a:endParaRPr lang="en-US" sz="2000" dirty="0">
              <a:solidFill>
                <a:srgbClr val="3333FF"/>
              </a:solidFill>
            </a:endParaRPr>
          </a:p>
          <a:p>
            <a:pPr lvl="1"/>
            <a:r>
              <a:rPr lang="en-US" sz="2000" dirty="0" smtClean="0">
                <a:solidFill>
                  <a:srgbClr val="FF0000"/>
                </a:solidFill>
              </a:rPr>
              <a:t>Due Friday 10/14 at 5pm</a:t>
            </a:r>
          </a:p>
          <a:p>
            <a:pPr lvl="1"/>
            <a:endParaRPr lang="en-US" sz="2000" dirty="0" smtClean="0">
              <a:solidFill>
                <a:srgbClr val="FF0000"/>
              </a:solidFill>
            </a:endParaRPr>
          </a:p>
          <a:p>
            <a:r>
              <a:rPr lang="en-US" sz="2000" dirty="0" smtClean="0">
                <a:solidFill>
                  <a:srgbClr val="3333FF"/>
                </a:solidFill>
              </a:rPr>
              <a:t>Contest 2:</a:t>
            </a:r>
            <a:r>
              <a:rPr lang="en-US" sz="2000" dirty="0" smtClean="0"/>
              <a:t> </a:t>
            </a:r>
            <a:r>
              <a:rPr lang="en-US" sz="2000" dirty="0" smtClean="0">
                <a:solidFill>
                  <a:srgbClr val="FF0000"/>
                </a:solidFill>
              </a:rPr>
              <a:t>Due Sunday 10/16 at 11:59pm</a:t>
            </a:r>
          </a:p>
          <a:p>
            <a:pPr lvl="1"/>
            <a:endParaRPr lang="en-US" sz="2000" dirty="0">
              <a:solidFill>
                <a:srgbClr val="FF0000"/>
              </a:solidFill>
            </a:endParaRPr>
          </a:p>
          <a:p>
            <a:r>
              <a:rPr lang="en-US" sz="2000" dirty="0" smtClean="0">
                <a:solidFill>
                  <a:srgbClr val="3333FF"/>
                </a:solidFill>
              </a:rPr>
              <a:t>Homework 6: Probability and Bayes’ Nets</a:t>
            </a:r>
            <a:endParaRPr lang="en-US" sz="2000" dirty="0">
              <a:solidFill>
                <a:srgbClr val="3333FF"/>
              </a:solidFill>
            </a:endParaRPr>
          </a:p>
          <a:p>
            <a:pPr lvl="1"/>
            <a:r>
              <a:rPr lang="en-US" sz="2000" dirty="0" smtClean="0">
                <a:solidFill>
                  <a:srgbClr val="FF0000"/>
                </a:solidFill>
              </a:rPr>
              <a:t>Due Monday 10/17 at 11:59.pm</a:t>
            </a:r>
            <a:endParaRPr lang="en-US" sz="2000" dirty="0">
              <a:solidFill>
                <a:srgbClr val="FF0000"/>
              </a:solidFill>
            </a:endParaRPr>
          </a:p>
          <a:p>
            <a:pPr lvl="2"/>
            <a:endParaRPr lang="en-US" sz="800" dirty="0"/>
          </a:p>
          <a:p>
            <a:pPr lvl="1"/>
            <a:endParaRPr lang="en-US" sz="1800" dirty="0"/>
          </a:p>
          <a:p>
            <a:endParaRPr lang="en-US" sz="2400" dirty="0">
              <a:solidFill>
                <a:srgbClr val="FF0000"/>
              </a:solidFill>
            </a:endParaRPr>
          </a:p>
          <a:p>
            <a:endParaRPr lang="en-US" sz="2000" dirty="0" smtClean="0"/>
          </a:p>
          <a:p>
            <a:pPr lvl="1"/>
            <a:endParaRPr lang="en-US" sz="1600" dirty="0" smtClean="0"/>
          </a:p>
          <a:p>
            <a:endParaRPr lang="en-US" sz="2200" dirty="0" smtClean="0"/>
          </a:p>
          <a:p>
            <a:pPr lvl="1"/>
            <a:endParaRPr lang="en-US" sz="1800" dirty="0" smtClean="0"/>
          </a:p>
          <a:p>
            <a:pPr lvl="1"/>
            <a:endParaRPr lang="en-US" sz="1800" dirty="0" smtClean="0"/>
          </a:p>
          <a:p>
            <a:pPr lvl="1"/>
            <a:endParaRPr lang="en-US" sz="1800" dirty="0" smtClean="0"/>
          </a:p>
          <a:p>
            <a:endParaRPr lang="en-US" sz="2000" dirty="0" smtClean="0"/>
          </a:p>
        </p:txBody>
      </p:sp>
    </p:spTree>
    <p:extLst>
      <p:ext uri="{BB962C8B-B14F-4D97-AF65-F5344CB8AC3E}">
        <p14:creationId xmlns:p14="http://schemas.microsoft.com/office/powerpoint/2010/main" val="112372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0" y="-25400"/>
            <a:ext cx="12192000" cy="1143000"/>
          </a:xfrm>
        </p:spPr>
        <p:txBody>
          <a:bodyPr/>
          <a:lstStyle/>
          <a:p>
            <a:pPr eaLnBrk="1" hangingPunct="1"/>
            <a:r>
              <a:rPr lang="en-US" smtClean="0">
                <a:latin typeface="Calibri"/>
                <a:cs typeface="Calibri"/>
              </a:rPr>
              <a:t>Inference by Enumeration</a:t>
            </a:r>
          </a:p>
        </p:txBody>
      </p:sp>
      <p:sp>
        <p:nvSpPr>
          <p:cNvPr id="1044483" name="Rectangle 3"/>
          <p:cNvSpPr>
            <a:spLocks noGrp="1" noChangeArrowheads="1"/>
          </p:cNvSpPr>
          <p:nvPr>
            <p:ph idx="1"/>
          </p:nvPr>
        </p:nvSpPr>
        <p:spPr>
          <a:xfrm>
            <a:off x="199221" y="1295813"/>
            <a:ext cx="8229600" cy="1327533"/>
          </a:xfrm>
        </p:spPr>
        <p:txBody>
          <a:bodyPr/>
          <a:lstStyle/>
          <a:p>
            <a:pPr eaLnBrk="1" hangingPunct="1">
              <a:lnSpc>
                <a:spcPct val="80000"/>
              </a:lnSpc>
            </a:pPr>
            <a:r>
              <a:rPr lang="en-US" sz="2000" dirty="0" smtClean="0">
                <a:latin typeface="Calibri"/>
                <a:cs typeface="Calibri"/>
              </a:rPr>
              <a:t>General case:</a:t>
            </a:r>
          </a:p>
          <a:p>
            <a:pPr lvl="1" eaLnBrk="1" hangingPunct="1">
              <a:lnSpc>
                <a:spcPct val="80000"/>
              </a:lnSpc>
            </a:pPr>
            <a:r>
              <a:rPr lang="en-US" sz="1800" dirty="0" smtClean="0">
                <a:latin typeface="Calibri"/>
                <a:cs typeface="Calibri"/>
              </a:rPr>
              <a:t>Evidence variables: </a:t>
            </a:r>
          </a:p>
          <a:p>
            <a:pPr lvl="1" eaLnBrk="1" hangingPunct="1">
              <a:lnSpc>
                <a:spcPct val="80000"/>
              </a:lnSpc>
            </a:pPr>
            <a:r>
              <a:rPr lang="en-US" sz="1800" dirty="0" smtClean="0">
                <a:latin typeface="Calibri"/>
                <a:cs typeface="Calibri"/>
              </a:rPr>
              <a:t>Query* variable:</a:t>
            </a:r>
          </a:p>
          <a:p>
            <a:pPr lvl="1" eaLnBrk="1" hangingPunct="1">
              <a:lnSpc>
                <a:spcPct val="80000"/>
              </a:lnSpc>
            </a:pPr>
            <a:r>
              <a:rPr lang="en-US" sz="1800" dirty="0" smtClean="0">
                <a:latin typeface="Calibri"/>
                <a:cs typeface="Calibri"/>
              </a:rPr>
              <a:t>Hidden variables:</a:t>
            </a:r>
          </a:p>
          <a:p>
            <a:pPr lvl="1" eaLnBrk="1" hangingPunct="1">
              <a:lnSpc>
                <a:spcPct val="80000"/>
              </a:lnSpc>
            </a:pPr>
            <a:endParaRPr lang="en-US" sz="1600" dirty="0" smtClean="0">
              <a:latin typeface="Calibri"/>
              <a:cs typeface="Calibri"/>
            </a:endParaRPr>
          </a:p>
          <a:p>
            <a:pPr lvl="1" eaLnBrk="1" hangingPunct="1">
              <a:lnSpc>
                <a:spcPct val="80000"/>
              </a:lnSpc>
            </a:pPr>
            <a:endParaRPr lang="en-US" sz="1600" dirty="0" smtClean="0">
              <a:latin typeface="Calibri"/>
              <a:cs typeface="Calibri"/>
            </a:endParaRPr>
          </a:p>
        </p:txBody>
      </p:sp>
      <p:pic>
        <p:nvPicPr>
          <p:cNvPr id="18436" name="Picture 5" descr="txp_fig"/>
          <p:cNvPicPr>
            <a:picLocks noChangeAspect="1" noChangeArrowheads="1"/>
          </p:cNvPicPr>
          <p:nvPr>
            <p:custDataLst>
              <p:tags r:id="rId1"/>
            </p:custDataLst>
          </p:nvPr>
        </p:nvPicPr>
        <p:blipFill>
          <a:blip r:embed="rId12">
            <a:extLst>
              <a:ext uri="{28A0092B-C50C-407E-A947-70E740481C1C}">
                <a14:useLocalDpi xmlns:a14="http://schemas.microsoft.com/office/drawing/2010/main" val="0"/>
              </a:ext>
            </a:extLst>
          </a:blip>
          <a:srcRect/>
          <a:stretch>
            <a:fillRect/>
          </a:stretch>
        </p:blipFill>
        <p:spPr bwMode="auto">
          <a:xfrm>
            <a:off x="5714081" y="1699187"/>
            <a:ext cx="15748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7" name="Picture 15" descr="txp_fig"/>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3176973" y="1610535"/>
            <a:ext cx="2095500" cy="227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8" name="Picture 16" descr="txp_fig"/>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3189673" y="1929623"/>
            <a:ext cx="169863" cy="214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9" name="Picture 12" descr="txp_fig"/>
          <p:cNvPicPr>
            <a:picLocks noChangeAspect="1" noChangeArrowheads="1"/>
          </p:cNvPicPr>
          <p:nvPr>
            <p:custDataLst>
              <p:tags r:id="rId4"/>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3154748" y="2234423"/>
            <a:ext cx="958850" cy="214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40" name="Picture 17" descr="txp_fig"/>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8829704" y="1873689"/>
            <a:ext cx="2067441" cy="356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18" descr="txp_fig"/>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2545724" y="6153402"/>
            <a:ext cx="1885950" cy="252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19" descr="txp_fig"/>
          <p:cNvPicPr>
            <a:picLocks noChangeAspect="1"/>
          </p:cNvPicPr>
          <p:nvPr>
            <p:custDataLst>
              <p:tags r:id="rId7"/>
            </p:custDataLst>
          </p:nvPr>
        </p:nvPicPr>
        <p:blipFill>
          <a:blip r:embed="rId18">
            <a:extLst>
              <a:ext uri="{28A0092B-C50C-407E-A947-70E740481C1C}">
                <a14:useLocalDpi xmlns:a14="http://schemas.microsoft.com/office/drawing/2010/main" val="0"/>
              </a:ext>
            </a:extLst>
          </a:blip>
          <a:srcRect/>
          <a:stretch>
            <a:fillRect/>
          </a:stretch>
        </p:blipFill>
        <p:spPr bwMode="auto">
          <a:xfrm>
            <a:off x="4505953" y="6071444"/>
            <a:ext cx="3257550" cy="539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4500" name="AutoShape 20"/>
          <p:cNvSpPr>
            <a:spLocks/>
          </p:cNvSpPr>
          <p:nvPr/>
        </p:nvSpPr>
        <p:spPr bwMode="auto">
          <a:xfrm rot="-5400000">
            <a:off x="6489768" y="5379365"/>
            <a:ext cx="174830" cy="2134655"/>
          </a:xfrm>
          <a:prstGeom prst="leftBrace">
            <a:avLst>
              <a:gd name="adj1" fmla="val 108331"/>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a:cs typeface="Calibri"/>
            </a:endParaRPr>
          </a:p>
        </p:txBody>
      </p:sp>
      <p:pic>
        <p:nvPicPr>
          <p:cNvPr id="1044501" name="Picture 21" descr="txp_fig"/>
          <p:cNvPicPr>
            <a:picLocks noChangeAspect="1" noChangeArrowheads="1"/>
          </p:cNvPicPr>
          <p:nvPr>
            <p:custDataLst>
              <p:tags r:id="rId8"/>
            </p:custDataLst>
          </p:nvPr>
        </p:nvPicPr>
        <p:blipFill>
          <a:blip r:embed="rId12">
            <a:extLst>
              <a:ext uri="{28A0092B-C50C-407E-A947-70E740481C1C}">
                <a14:useLocalDpi xmlns:a14="http://schemas.microsoft.com/office/drawing/2010/main" val="0"/>
              </a:ext>
            </a:extLst>
          </a:blip>
          <a:srcRect/>
          <a:stretch>
            <a:fillRect/>
          </a:stretch>
        </p:blipFill>
        <p:spPr bwMode="auto">
          <a:xfrm>
            <a:off x="5756065" y="6629400"/>
            <a:ext cx="15748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445" name="AutoShape 22"/>
          <p:cNvSpPr>
            <a:spLocks/>
          </p:cNvSpPr>
          <p:nvPr/>
        </p:nvSpPr>
        <p:spPr bwMode="auto">
          <a:xfrm>
            <a:off x="5379898" y="1559239"/>
            <a:ext cx="228600" cy="914400"/>
          </a:xfrm>
          <a:prstGeom prst="rightBrace">
            <a:avLst>
              <a:gd name="adj1" fmla="val 33333"/>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18446" name="Text Box 23"/>
          <p:cNvSpPr txBox="1">
            <a:spLocks noChangeArrowheads="1"/>
          </p:cNvSpPr>
          <p:nvPr/>
        </p:nvSpPr>
        <p:spPr bwMode="auto">
          <a:xfrm>
            <a:off x="5751431" y="1968119"/>
            <a:ext cx="15240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i="1" dirty="0">
                <a:latin typeface="Calibri"/>
                <a:cs typeface="Calibri"/>
              </a:rPr>
              <a:t>All variables</a:t>
            </a:r>
          </a:p>
        </p:txBody>
      </p:sp>
      <p:sp>
        <p:nvSpPr>
          <p:cNvPr id="18447" name="TextBox 20"/>
          <p:cNvSpPr txBox="1">
            <a:spLocks noChangeArrowheads="1"/>
          </p:cNvSpPr>
          <p:nvPr/>
        </p:nvSpPr>
        <p:spPr bwMode="auto">
          <a:xfrm>
            <a:off x="10488610" y="1129148"/>
            <a:ext cx="1557338" cy="738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400" i="1" dirty="0">
                <a:latin typeface="Calibri"/>
                <a:cs typeface="Calibri"/>
              </a:rPr>
              <a:t>* Works fine with multiple query variables, too</a:t>
            </a:r>
          </a:p>
        </p:txBody>
      </p:sp>
      <p:sp>
        <p:nvSpPr>
          <p:cNvPr id="16" name="Rectangle 3"/>
          <p:cNvSpPr txBox="1">
            <a:spLocks noChangeArrowheads="1"/>
          </p:cNvSpPr>
          <p:nvPr/>
        </p:nvSpPr>
        <p:spPr bwMode="auto">
          <a:xfrm>
            <a:off x="7779228" y="1296460"/>
            <a:ext cx="3997028" cy="86383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latin typeface="Calibri"/>
                <a:cs typeface="Calibri"/>
              </a:rPr>
              <a:t>We want:</a:t>
            </a:r>
          </a:p>
          <a:p>
            <a:pPr lvl="1">
              <a:lnSpc>
                <a:spcPct val="80000"/>
              </a:lnSpc>
            </a:pPr>
            <a:endParaRPr lang="en-US" sz="1600" dirty="0" smtClean="0">
              <a:latin typeface="Calibri"/>
              <a:cs typeface="Calibri"/>
            </a:endParaRPr>
          </a:p>
        </p:txBody>
      </p:sp>
      <p:sp>
        <p:nvSpPr>
          <p:cNvPr id="17" name="Rectangle 3"/>
          <p:cNvSpPr txBox="1">
            <a:spLocks noChangeArrowheads="1"/>
          </p:cNvSpPr>
          <p:nvPr/>
        </p:nvSpPr>
        <p:spPr bwMode="auto">
          <a:xfrm>
            <a:off x="659401" y="3085809"/>
            <a:ext cx="2826696" cy="1025708"/>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latin typeface="Calibri"/>
                <a:cs typeface="Calibri"/>
              </a:rPr>
              <a:t>Step 1: Select the entries consistent with the evidence</a:t>
            </a:r>
          </a:p>
        </p:txBody>
      </p:sp>
      <p:sp>
        <p:nvSpPr>
          <p:cNvPr id="18" name="Rectangle 3"/>
          <p:cNvSpPr txBox="1">
            <a:spLocks noChangeArrowheads="1"/>
          </p:cNvSpPr>
          <p:nvPr/>
        </p:nvSpPr>
        <p:spPr bwMode="auto">
          <a:xfrm>
            <a:off x="4095697" y="3081163"/>
            <a:ext cx="3822722" cy="63969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latin typeface="Calibri"/>
                <a:cs typeface="Calibri"/>
              </a:rPr>
              <a:t>Step 2: Sum out H to get joint of Query and evidence</a:t>
            </a:r>
          </a:p>
        </p:txBody>
      </p:sp>
      <p:sp>
        <p:nvSpPr>
          <p:cNvPr id="21" name="Rectangle 3"/>
          <p:cNvSpPr txBox="1">
            <a:spLocks noChangeArrowheads="1"/>
          </p:cNvSpPr>
          <p:nvPr/>
        </p:nvSpPr>
        <p:spPr bwMode="auto">
          <a:xfrm>
            <a:off x="8618168" y="3072764"/>
            <a:ext cx="2786348" cy="463841"/>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latin typeface="Calibri"/>
                <a:cs typeface="Calibri"/>
              </a:rPr>
              <a:t>Step 3: Normalize</a:t>
            </a:r>
          </a:p>
          <a:p>
            <a:pPr>
              <a:lnSpc>
                <a:spcPct val="80000"/>
              </a:lnSpc>
            </a:pPr>
            <a:endParaRPr lang="en-US" sz="2000" dirty="0" smtClean="0">
              <a:latin typeface="Calibri"/>
              <a:cs typeface="Calibri"/>
            </a:endParaRPr>
          </a:p>
        </p:txBody>
      </p:sp>
      <p:pic>
        <p:nvPicPr>
          <p:cNvPr id="2" name="Picture 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45579" y="3954241"/>
            <a:ext cx="3561300" cy="2048283"/>
          </a:xfrm>
          <a:prstGeom prst="rect">
            <a:avLst/>
          </a:prstGeom>
        </p:spPr>
      </p:pic>
      <p:pic>
        <p:nvPicPr>
          <p:cNvPr id="3" name="Picture 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448017" y="3737772"/>
            <a:ext cx="3114039" cy="2076026"/>
          </a:xfrm>
          <a:prstGeom prst="rect">
            <a:avLst/>
          </a:prstGeom>
        </p:spPr>
      </p:pic>
      <p:pic>
        <p:nvPicPr>
          <p:cNvPr id="5" name="Picture 4" descr="TP_tmp.png"/>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9180292" y="5675132"/>
            <a:ext cx="2463800" cy="584200"/>
          </a:xfrm>
          <a:prstGeom prst="rect">
            <a:avLst/>
          </a:prstGeom>
        </p:spPr>
      </p:pic>
      <p:pic>
        <p:nvPicPr>
          <p:cNvPr id="6" name="Picture 5" descr="TP_tmp.png"/>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bwMode="auto">
          <a:xfrm>
            <a:off x="8408358" y="6324600"/>
            <a:ext cx="3657600" cy="533400"/>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0" name="Picture 9" descr="latex-image-1.pdf"/>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692096" y="3665394"/>
            <a:ext cx="1123188" cy="1511199"/>
          </a:xfrm>
          <a:prstGeom prst="rect">
            <a:avLst/>
          </a:prstGeom>
        </p:spPr>
      </p:pic>
    </p:spTree>
    <p:extLst>
      <p:ext uri="{BB962C8B-B14F-4D97-AF65-F5344CB8AC3E}">
        <p14:creationId xmlns:p14="http://schemas.microsoft.com/office/powerpoint/2010/main" val="4233289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445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4450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00" grpId="0" animBg="1"/>
      <p:bldP spid="18447" grpId="0"/>
      <p:bldP spid="17" grpId="0"/>
      <p:bldP spid="18" grpId="0"/>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r>
              <a:rPr lang="en-US" dirty="0" smtClean="0">
                <a:latin typeface="Calibri"/>
                <a:ea typeface="ＭＳ Ｐゴシック" pitchFamily="34" charset="-128"/>
                <a:cs typeface="Calibri"/>
              </a:rPr>
              <a:t>Inference by Enumeration in Bayes’ Net</a:t>
            </a:r>
          </a:p>
        </p:txBody>
      </p:sp>
      <p:sp>
        <p:nvSpPr>
          <p:cNvPr id="20482" name="Rectangle 3"/>
          <p:cNvSpPr>
            <a:spLocks noGrp="1" noChangeArrowheads="1"/>
          </p:cNvSpPr>
          <p:nvPr>
            <p:ph idx="1"/>
          </p:nvPr>
        </p:nvSpPr>
        <p:spPr>
          <a:xfrm>
            <a:off x="304800" y="1219200"/>
            <a:ext cx="7391400" cy="4729164"/>
          </a:xfrm>
        </p:spPr>
        <p:txBody>
          <a:bodyPr/>
          <a:lstStyle/>
          <a:p>
            <a:r>
              <a:rPr lang="en-US" sz="2400" dirty="0" smtClean="0">
                <a:latin typeface="Calibri"/>
                <a:ea typeface="ＭＳ Ｐゴシック" pitchFamily="34" charset="-128"/>
                <a:cs typeface="Calibri"/>
              </a:rPr>
              <a:t>Given unlimited time, inference in BNs is easy</a:t>
            </a:r>
          </a:p>
          <a:p>
            <a:pPr lvl="7"/>
            <a:endParaRPr lang="en-US" sz="500" dirty="0" smtClean="0">
              <a:latin typeface="Calibri"/>
              <a:ea typeface="ＭＳ Ｐゴシック" pitchFamily="34" charset="-128"/>
              <a:cs typeface="Calibri"/>
            </a:endParaRPr>
          </a:p>
        </p:txBody>
      </p:sp>
      <p:sp>
        <p:nvSpPr>
          <p:cNvPr id="19" name="Oval 4"/>
          <p:cNvSpPr>
            <a:spLocks noChangeArrowheads="1"/>
          </p:cNvSpPr>
          <p:nvPr/>
        </p:nvSpPr>
        <p:spPr bwMode="auto">
          <a:xfrm>
            <a:off x="8360174" y="1303999"/>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smtClean="0">
                <a:latin typeface="Calibri"/>
                <a:cs typeface="Calibri"/>
              </a:rPr>
              <a:t>B</a:t>
            </a:r>
            <a:endParaRPr lang="en-US" sz="2800" baseline="-25000" dirty="0">
              <a:latin typeface="Calibri"/>
              <a:cs typeface="Calibri"/>
            </a:endParaRPr>
          </a:p>
        </p:txBody>
      </p:sp>
      <p:sp>
        <p:nvSpPr>
          <p:cNvPr id="20" name="Oval 4"/>
          <p:cNvSpPr>
            <a:spLocks noChangeArrowheads="1"/>
          </p:cNvSpPr>
          <p:nvPr/>
        </p:nvSpPr>
        <p:spPr bwMode="auto">
          <a:xfrm>
            <a:off x="10468306" y="1303999"/>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smtClean="0">
                <a:latin typeface="Calibri"/>
                <a:cs typeface="Calibri"/>
              </a:rPr>
              <a:t>E</a:t>
            </a:r>
            <a:endParaRPr lang="en-US" sz="2800" baseline="-25000" dirty="0">
              <a:latin typeface="Calibri"/>
              <a:cs typeface="Calibri"/>
            </a:endParaRPr>
          </a:p>
        </p:txBody>
      </p:sp>
      <p:sp>
        <p:nvSpPr>
          <p:cNvPr id="21" name="Oval 4"/>
          <p:cNvSpPr>
            <a:spLocks noChangeArrowheads="1"/>
          </p:cNvSpPr>
          <p:nvPr/>
        </p:nvSpPr>
        <p:spPr bwMode="auto">
          <a:xfrm>
            <a:off x="9457653" y="2415866"/>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smtClean="0">
                <a:latin typeface="Calibri"/>
                <a:cs typeface="Calibri"/>
              </a:rPr>
              <a:t>A</a:t>
            </a:r>
            <a:endParaRPr lang="en-US" sz="2800" baseline="-25000" dirty="0">
              <a:latin typeface="Calibri"/>
              <a:cs typeface="Calibri"/>
            </a:endParaRPr>
          </a:p>
        </p:txBody>
      </p:sp>
      <p:sp>
        <p:nvSpPr>
          <p:cNvPr id="22" name="Oval 4"/>
          <p:cNvSpPr>
            <a:spLocks noChangeArrowheads="1"/>
          </p:cNvSpPr>
          <p:nvPr/>
        </p:nvSpPr>
        <p:spPr bwMode="auto">
          <a:xfrm>
            <a:off x="10583206" y="3670658"/>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smtClean="0">
                <a:latin typeface="Calibri"/>
                <a:cs typeface="Calibri"/>
              </a:rPr>
              <a:t>M</a:t>
            </a:r>
            <a:endParaRPr lang="en-US" sz="2800" baseline="-25000" dirty="0">
              <a:latin typeface="Calibri"/>
              <a:cs typeface="Calibri"/>
            </a:endParaRPr>
          </a:p>
        </p:txBody>
      </p:sp>
      <p:sp>
        <p:nvSpPr>
          <p:cNvPr id="23" name="Oval 4"/>
          <p:cNvSpPr>
            <a:spLocks noChangeArrowheads="1"/>
          </p:cNvSpPr>
          <p:nvPr/>
        </p:nvSpPr>
        <p:spPr bwMode="auto">
          <a:xfrm>
            <a:off x="8527913" y="3670658"/>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smtClean="0">
                <a:latin typeface="Calibri"/>
                <a:cs typeface="Calibri"/>
              </a:rPr>
              <a:t>J</a:t>
            </a:r>
            <a:endParaRPr lang="en-US" sz="2800" baseline="-25000" dirty="0">
              <a:latin typeface="Calibri"/>
              <a:cs typeface="Calibri"/>
            </a:endParaRPr>
          </a:p>
        </p:txBody>
      </p:sp>
      <p:cxnSp>
        <p:nvCxnSpPr>
          <p:cNvPr id="24" name="AutoShape 6"/>
          <p:cNvCxnSpPr>
            <a:cxnSpLocks noChangeShapeType="1"/>
            <a:endCxn id="22" idx="1"/>
          </p:cNvCxnSpPr>
          <p:nvPr/>
        </p:nvCxnSpPr>
        <p:spPr bwMode="auto">
          <a:xfrm>
            <a:off x="10111369" y="3072138"/>
            <a:ext cx="583429" cy="7101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5" name="AutoShape 6"/>
          <p:cNvCxnSpPr>
            <a:cxnSpLocks noChangeShapeType="1"/>
            <a:endCxn id="23" idx="7"/>
          </p:cNvCxnSpPr>
          <p:nvPr/>
        </p:nvCxnSpPr>
        <p:spPr bwMode="auto">
          <a:xfrm flipH="1">
            <a:off x="9178321" y="3072138"/>
            <a:ext cx="394232" cy="7101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6" name="AutoShape 6"/>
          <p:cNvCxnSpPr>
            <a:cxnSpLocks noChangeShapeType="1"/>
            <a:stCxn id="20" idx="3"/>
            <a:endCxn id="21" idx="7"/>
          </p:cNvCxnSpPr>
          <p:nvPr/>
        </p:nvCxnSpPr>
        <p:spPr bwMode="auto">
          <a:xfrm flipH="1">
            <a:off x="10108061" y="1954407"/>
            <a:ext cx="471837" cy="573051"/>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7" name="AutoShape 6"/>
          <p:cNvCxnSpPr>
            <a:cxnSpLocks noChangeShapeType="1"/>
            <a:stCxn id="19" idx="5"/>
            <a:endCxn id="21" idx="1"/>
          </p:cNvCxnSpPr>
          <p:nvPr/>
        </p:nvCxnSpPr>
        <p:spPr bwMode="auto">
          <a:xfrm>
            <a:off x="9010582" y="1954407"/>
            <a:ext cx="558663" cy="573051"/>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2" name="Picture 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2514600"/>
            <a:ext cx="2362200" cy="370345"/>
          </a:xfrm>
          <a:prstGeom prst="rect">
            <a:avLst/>
          </a:prstGeom>
        </p:spPr>
      </p:pic>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2438400"/>
            <a:ext cx="3048000" cy="407133"/>
          </a:xfrm>
          <a:prstGeom prst="rect">
            <a:avLst/>
          </a:prstGeom>
        </p:spPr>
      </p:pic>
      <p:pic>
        <p:nvPicPr>
          <p:cNvPr id="6" name="Picture 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1800" y="3352800"/>
            <a:ext cx="3390249" cy="726482"/>
          </a:xfrm>
          <a:prstGeom prst="rect">
            <a:avLst/>
          </a:prstGeom>
        </p:spPr>
      </p:pic>
      <p:pic>
        <p:nvPicPr>
          <p:cNvPr id="7" name="Picture 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5600" y="4419600"/>
            <a:ext cx="6324600" cy="765759"/>
          </a:xfrm>
          <a:prstGeom prst="rect">
            <a:avLst/>
          </a:prstGeom>
        </p:spPr>
      </p:pic>
      <p:pic>
        <p:nvPicPr>
          <p:cNvPr id="8" name="Picture 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5486400"/>
            <a:ext cx="12192000" cy="70892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smtClean="0">
                <a:latin typeface="Calibri"/>
                <a:ea typeface="ＭＳ Ｐゴシック" pitchFamily="34" charset="-128"/>
                <a:cs typeface="Calibri"/>
              </a:rPr>
              <a:t>Inference by Enumeration?</a:t>
            </a:r>
          </a:p>
        </p:txBody>
      </p:sp>
      <p:pic>
        <p:nvPicPr>
          <p:cNvPr id="22531"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1600200"/>
            <a:ext cx="6380163" cy="4219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6019800"/>
            <a:ext cx="7162800" cy="4699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r>
              <a:rPr lang="en-US" dirty="0" smtClean="0">
                <a:latin typeface="Calibri"/>
                <a:ea typeface="ＭＳ Ｐゴシック" pitchFamily="34" charset="-128"/>
                <a:cs typeface="Calibri"/>
              </a:rPr>
              <a:t>Inference by Enumeration in Bayes’ Net</a:t>
            </a:r>
          </a:p>
        </p:txBody>
      </p:sp>
      <p:sp>
        <p:nvSpPr>
          <p:cNvPr id="19" name="Oval 4"/>
          <p:cNvSpPr>
            <a:spLocks noChangeArrowheads="1"/>
          </p:cNvSpPr>
          <p:nvPr/>
        </p:nvSpPr>
        <p:spPr bwMode="auto">
          <a:xfrm>
            <a:off x="8360174" y="1303999"/>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smtClean="0">
                <a:latin typeface="Calibri"/>
                <a:cs typeface="Calibri"/>
              </a:rPr>
              <a:t>B</a:t>
            </a:r>
            <a:endParaRPr lang="en-US" sz="2800" baseline="-25000" dirty="0">
              <a:latin typeface="Calibri"/>
              <a:cs typeface="Calibri"/>
            </a:endParaRPr>
          </a:p>
        </p:txBody>
      </p:sp>
      <p:sp>
        <p:nvSpPr>
          <p:cNvPr id="20" name="Oval 4"/>
          <p:cNvSpPr>
            <a:spLocks noChangeArrowheads="1"/>
          </p:cNvSpPr>
          <p:nvPr/>
        </p:nvSpPr>
        <p:spPr bwMode="auto">
          <a:xfrm>
            <a:off x="10468306" y="1303999"/>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smtClean="0">
                <a:latin typeface="Calibri"/>
                <a:cs typeface="Calibri"/>
              </a:rPr>
              <a:t>E</a:t>
            </a:r>
            <a:endParaRPr lang="en-US" sz="2800" baseline="-25000" dirty="0">
              <a:latin typeface="Calibri"/>
              <a:cs typeface="Calibri"/>
            </a:endParaRPr>
          </a:p>
        </p:txBody>
      </p:sp>
      <p:sp>
        <p:nvSpPr>
          <p:cNvPr id="21" name="Oval 4"/>
          <p:cNvSpPr>
            <a:spLocks noChangeArrowheads="1"/>
          </p:cNvSpPr>
          <p:nvPr/>
        </p:nvSpPr>
        <p:spPr bwMode="auto">
          <a:xfrm>
            <a:off x="9457653" y="2415866"/>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smtClean="0">
                <a:latin typeface="Calibri"/>
                <a:cs typeface="Calibri"/>
              </a:rPr>
              <a:t>A</a:t>
            </a:r>
            <a:endParaRPr lang="en-US" sz="2800" baseline="-25000" dirty="0">
              <a:latin typeface="Calibri"/>
              <a:cs typeface="Calibri"/>
            </a:endParaRPr>
          </a:p>
        </p:txBody>
      </p:sp>
      <p:sp>
        <p:nvSpPr>
          <p:cNvPr id="22" name="Oval 4"/>
          <p:cNvSpPr>
            <a:spLocks noChangeArrowheads="1"/>
          </p:cNvSpPr>
          <p:nvPr/>
        </p:nvSpPr>
        <p:spPr bwMode="auto">
          <a:xfrm>
            <a:off x="10583206" y="3670658"/>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smtClean="0">
                <a:latin typeface="Calibri"/>
                <a:cs typeface="Calibri"/>
              </a:rPr>
              <a:t>M</a:t>
            </a:r>
            <a:endParaRPr lang="en-US" sz="2800" baseline="-25000" dirty="0">
              <a:latin typeface="Calibri"/>
              <a:cs typeface="Calibri"/>
            </a:endParaRPr>
          </a:p>
        </p:txBody>
      </p:sp>
      <p:sp>
        <p:nvSpPr>
          <p:cNvPr id="23" name="Oval 4"/>
          <p:cNvSpPr>
            <a:spLocks noChangeArrowheads="1"/>
          </p:cNvSpPr>
          <p:nvPr/>
        </p:nvSpPr>
        <p:spPr bwMode="auto">
          <a:xfrm>
            <a:off x="8527913" y="3670658"/>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smtClean="0">
                <a:latin typeface="Calibri"/>
                <a:cs typeface="Calibri"/>
              </a:rPr>
              <a:t>J</a:t>
            </a:r>
            <a:endParaRPr lang="en-US" sz="2800" baseline="-25000" dirty="0">
              <a:latin typeface="Calibri"/>
              <a:cs typeface="Calibri"/>
            </a:endParaRPr>
          </a:p>
        </p:txBody>
      </p:sp>
      <p:cxnSp>
        <p:nvCxnSpPr>
          <p:cNvPr id="24" name="AutoShape 6"/>
          <p:cNvCxnSpPr>
            <a:cxnSpLocks noChangeShapeType="1"/>
            <a:endCxn id="22" idx="1"/>
          </p:cNvCxnSpPr>
          <p:nvPr/>
        </p:nvCxnSpPr>
        <p:spPr bwMode="auto">
          <a:xfrm>
            <a:off x="10111369" y="3072138"/>
            <a:ext cx="583429" cy="7101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5" name="AutoShape 6"/>
          <p:cNvCxnSpPr>
            <a:cxnSpLocks noChangeShapeType="1"/>
            <a:endCxn id="23" idx="7"/>
          </p:cNvCxnSpPr>
          <p:nvPr/>
        </p:nvCxnSpPr>
        <p:spPr bwMode="auto">
          <a:xfrm flipH="1">
            <a:off x="9178321" y="3072138"/>
            <a:ext cx="394232" cy="7101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6" name="AutoShape 6"/>
          <p:cNvCxnSpPr>
            <a:cxnSpLocks noChangeShapeType="1"/>
            <a:stCxn id="20" idx="3"/>
            <a:endCxn id="21" idx="7"/>
          </p:cNvCxnSpPr>
          <p:nvPr/>
        </p:nvCxnSpPr>
        <p:spPr bwMode="auto">
          <a:xfrm flipH="1">
            <a:off x="10108061" y="1954407"/>
            <a:ext cx="471837" cy="573051"/>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7" name="AutoShape 6"/>
          <p:cNvCxnSpPr>
            <a:cxnSpLocks noChangeShapeType="1"/>
            <a:stCxn id="19" idx="5"/>
            <a:endCxn id="21" idx="1"/>
          </p:cNvCxnSpPr>
          <p:nvPr/>
        </p:nvCxnSpPr>
        <p:spPr bwMode="auto">
          <a:xfrm>
            <a:off x="9010582" y="1954407"/>
            <a:ext cx="558663" cy="573051"/>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2" name="Picture 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2514600"/>
            <a:ext cx="2362200" cy="370345"/>
          </a:xfrm>
          <a:prstGeom prst="rect">
            <a:avLst/>
          </a:prstGeom>
        </p:spPr>
      </p:pic>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2438400"/>
            <a:ext cx="3048000" cy="407133"/>
          </a:xfrm>
          <a:prstGeom prst="rect">
            <a:avLst/>
          </a:prstGeom>
        </p:spPr>
      </p:pic>
      <p:pic>
        <p:nvPicPr>
          <p:cNvPr id="6" name="Picture 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1800" y="3352800"/>
            <a:ext cx="3390249" cy="726482"/>
          </a:xfrm>
          <a:prstGeom prst="rect">
            <a:avLst/>
          </a:prstGeom>
        </p:spPr>
      </p:pic>
      <p:pic>
        <p:nvPicPr>
          <p:cNvPr id="7" name="Picture 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5600" y="4419600"/>
            <a:ext cx="6324600" cy="765759"/>
          </a:xfrm>
          <a:prstGeom prst="rect">
            <a:avLst/>
          </a:prstGeom>
        </p:spPr>
      </p:pic>
    </p:spTree>
    <p:extLst>
      <p:ext uri="{BB962C8B-B14F-4D97-AF65-F5344CB8AC3E}">
        <p14:creationId xmlns:p14="http://schemas.microsoft.com/office/powerpoint/2010/main" val="19396794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Factor Zoo</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1143000"/>
            <a:ext cx="8305800" cy="5682447"/>
          </a:xfrm>
          <a:prstGeom prst="rect">
            <a:avLst/>
          </a:prstGeom>
        </p:spPr>
      </p:pic>
    </p:spTree>
    <p:extLst>
      <p:ext uri="{BB962C8B-B14F-4D97-AF65-F5344CB8AC3E}">
        <p14:creationId xmlns:p14="http://schemas.microsoft.com/office/powerpoint/2010/main" val="2650340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5534" y="1905000"/>
            <a:ext cx="5379013" cy="4495800"/>
          </a:xfrm>
          <a:prstGeom prst="rect">
            <a:avLst/>
          </a:prstGeom>
        </p:spPr>
      </p:pic>
      <p:sp>
        <p:nvSpPr>
          <p:cNvPr id="24577" name="Title 1"/>
          <p:cNvSpPr>
            <a:spLocks noGrp="1"/>
          </p:cNvSpPr>
          <p:nvPr>
            <p:ph type="title"/>
          </p:nvPr>
        </p:nvSpPr>
        <p:spPr/>
        <p:txBody>
          <a:bodyPr/>
          <a:lstStyle/>
          <a:p>
            <a:r>
              <a:rPr lang="en-US" smtClean="0">
                <a:ea typeface="ＭＳ Ｐゴシック" pitchFamily="34" charset="-128"/>
              </a:rPr>
              <a:t>Factor Zoo I</a:t>
            </a:r>
          </a:p>
        </p:txBody>
      </p:sp>
      <p:sp>
        <p:nvSpPr>
          <p:cNvPr id="20483" name="Content Placeholder 2"/>
          <p:cNvSpPr>
            <a:spLocks noGrp="1"/>
          </p:cNvSpPr>
          <p:nvPr>
            <p:ph idx="1"/>
          </p:nvPr>
        </p:nvSpPr>
        <p:spPr>
          <a:xfrm>
            <a:off x="152400" y="1219200"/>
            <a:ext cx="4343400" cy="5181600"/>
          </a:xfrm>
        </p:spPr>
        <p:txBody>
          <a:bodyPr/>
          <a:lstStyle/>
          <a:p>
            <a:endParaRPr lang="en-US" sz="2400" dirty="0" smtClean="0">
              <a:ea typeface="ＭＳ Ｐゴシック" pitchFamily="34" charset="-128"/>
              <a:cs typeface="Calibri" pitchFamily="34" charset="0"/>
            </a:endParaRPr>
          </a:p>
          <a:p>
            <a:r>
              <a:rPr lang="en-US" sz="2400" dirty="0" smtClean="0">
                <a:ea typeface="ＭＳ Ｐゴシック" pitchFamily="34" charset="-128"/>
                <a:cs typeface="Calibri" pitchFamily="34" charset="0"/>
              </a:rPr>
              <a:t>Joint distribution: P(X,Y)</a:t>
            </a:r>
          </a:p>
          <a:p>
            <a:pPr lvl="1"/>
            <a:r>
              <a:rPr lang="en-US" sz="2000" dirty="0" smtClean="0">
                <a:ea typeface="ＭＳ Ｐゴシック" pitchFamily="34" charset="-128"/>
                <a:cs typeface="Calibri" pitchFamily="34" charset="0"/>
              </a:rPr>
              <a:t>Entries P(</a:t>
            </a:r>
            <a:r>
              <a:rPr lang="en-US" sz="2000" dirty="0" err="1" smtClean="0">
                <a:ea typeface="ＭＳ Ｐゴシック" pitchFamily="34" charset="-128"/>
                <a:cs typeface="Calibri" pitchFamily="34" charset="0"/>
              </a:rPr>
              <a:t>x,y</a:t>
            </a:r>
            <a:r>
              <a:rPr lang="en-US" sz="2000" dirty="0" smtClean="0">
                <a:ea typeface="ＭＳ Ｐゴシック" pitchFamily="34" charset="-128"/>
                <a:cs typeface="Calibri" pitchFamily="34" charset="0"/>
              </a:rPr>
              <a:t>) for all x, y</a:t>
            </a:r>
          </a:p>
          <a:p>
            <a:pPr lvl="1"/>
            <a:r>
              <a:rPr lang="en-US" sz="2000" dirty="0" smtClean="0">
                <a:ea typeface="ＭＳ Ｐゴシック" pitchFamily="34" charset="-128"/>
                <a:cs typeface="Calibri" pitchFamily="34" charset="0"/>
              </a:rPr>
              <a:t>Sums to 1</a:t>
            </a:r>
          </a:p>
          <a:p>
            <a:endParaRPr lang="en-US" sz="2400" dirty="0" smtClean="0">
              <a:ea typeface="ＭＳ Ｐゴシック" pitchFamily="34" charset="-128"/>
              <a:cs typeface="Calibri" pitchFamily="34" charset="0"/>
            </a:endParaRPr>
          </a:p>
          <a:p>
            <a:r>
              <a:rPr lang="en-US" sz="2400" dirty="0" smtClean="0">
                <a:ea typeface="ＭＳ Ｐゴシック" pitchFamily="34" charset="-128"/>
                <a:cs typeface="Calibri" pitchFamily="34" charset="0"/>
              </a:rPr>
              <a:t>Selected joint: P(</a:t>
            </a:r>
            <a:r>
              <a:rPr lang="en-US" sz="2400" dirty="0" err="1" smtClean="0">
                <a:ea typeface="ＭＳ Ｐゴシック" pitchFamily="34" charset="-128"/>
                <a:cs typeface="Calibri" pitchFamily="34" charset="0"/>
              </a:rPr>
              <a:t>x,Y</a:t>
            </a:r>
            <a:r>
              <a:rPr lang="en-US" sz="2400" dirty="0" smtClean="0">
                <a:ea typeface="ＭＳ Ｐゴシック" pitchFamily="34" charset="-128"/>
                <a:cs typeface="Calibri" pitchFamily="34" charset="0"/>
              </a:rPr>
              <a:t>)</a:t>
            </a:r>
          </a:p>
          <a:p>
            <a:pPr lvl="1"/>
            <a:r>
              <a:rPr lang="en-US" sz="2000" dirty="0" smtClean="0">
                <a:ea typeface="ＭＳ Ｐゴシック" pitchFamily="34" charset="-128"/>
                <a:cs typeface="Calibri" pitchFamily="34" charset="0"/>
              </a:rPr>
              <a:t>A slice of the joint distribution</a:t>
            </a:r>
          </a:p>
          <a:p>
            <a:pPr lvl="1"/>
            <a:r>
              <a:rPr lang="en-US" sz="2000" dirty="0" smtClean="0">
                <a:ea typeface="ＭＳ Ｐゴシック" pitchFamily="34" charset="-128"/>
                <a:cs typeface="Calibri" pitchFamily="34" charset="0"/>
              </a:rPr>
              <a:t>Entries P(</a:t>
            </a:r>
            <a:r>
              <a:rPr lang="en-US" sz="2000" dirty="0" err="1" smtClean="0">
                <a:ea typeface="ＭＳ Ｐゴシック" pitchFamily="34" charset="-128"/>
                <a:cs typeface="Calibri" pitchFamily="34" charset="0"/>
              </a:rPr>
              <a:t>x,y</a:t>
            </a:r>
            <a:r>
              <a:rPr lang="en-US" sz="2000" dirty="0" smtClean="0">
                <a:ea typeface="ＭＳ Ｐゴシック" pitchFamily="34" charset="-128"/>
                <a:cs typeface="Calibri" pitchFamily="34" charset="0"/>
              </a:rPr>
              <a:t>) for fixed x, all y</a:t>
            </a:r>
          </a:p>
          <a:p>
            <a:pPr lvl="1"/>
            <a:r>
              <a:rPr lang="en-US" sz="2000" dirty="0" smtClean="0">
                <a:ea typeface="ＭＳ Ｐゴシック" pitchFamily="34" charset="-128"/>
                <a:cs typeface="Calibri" pitchFamily="34" charset="0"/>
              </a:rPr>
              <a:t>What is the table P(cold, W)?</a:t>
            </a:r>
          </a:p>
          <a:p>
            <a:pPr lvl="1"/>
            <a:r>
              <a:rPr lang="en-US" sz="2000" dirty="0" smtClean="0">
                <a:ea typeface="ＭＳ Ｐゴシック" pitchFamily="34" charset="-128"/>
                <a:cs typeface="Calibri" pitchFamily="34" charset="0"/>
              </a:rPr>
              <a:t>Sums to P(x)</a:t>
            </a:r>
          </a:p>
          <a:p>
            <a:pPr lvl="1"/>
            <a:endParaRPr lang="en-US" sz="2000" dirty="0" smtClean="0">
              <a:ea typeface="ＭＳ Ｐゴシック" pitchFamily="34" charset="-128"/>
              <a:cs typeface="Calibri" pitchFamily="34" charset="0"/>
            </a:endParaRPr>
          </a:p>
          <a:p>
            <a:r>
              <a:rPr lang="en-US" sz="2400" dirty="0" smtClean="0">
                <a:ea typeface="ＭＳ Ｐゴシック" pitchFamily="34" charset="-128"/>
                <a:cs typeface="Calibri" pitchFamily="34" charset="0"/>
              </a:rPr>
              <a:t>Number of capitals = dimensionality of the table</a:t>
            </a:r>
          </a:p>
        </p:txBody>
      </p:sp>
      <p:graphicFrame>
        <p:nvGraphicFramePr>
          <p:cNvPr id="5" name="Group 4"/>
          <p:cNvGraphicFramePr>
            <a:graphicFrameLocks noGrp="1"/>
          </p:cNvGraphicFramePr>
          <p:nvPr>
            <p:extLst>
              <p:ext uri="{D42A27DB-BD31-4B8C-83A1-F6EECF244321}">
                <p14:modId xmlns:p14="http://schemas.microsoft.com/office/powerpoint/2010/main" val="195395119"/>
              </p:ext>
            </p:extLst>
          </p:nvPr>
        </p:nvGraphicFramePr>
        <p:xfrm>
          <a:off x="4572000" y="1800225"/>
          <a:ext cx="2209800" cy="1854201"/>
        </p:xfrm>
        <a:graphic>
          <a:graphicData uri="http://schemas.openxmlformats.org/drawingml/2006/table">
            <a:tbl>
              <a:tblPr/>
              <a:tblGrid>
                <a:gridCol w="828675"/>
                <a:gridCol w="828675"/>
                <a:gridCol w="5524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4606" name="Picture 6" descr="txp_fi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5075238" y="1371600"/>
            <a:ext cx="1179512"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8" name="Group 4"/>
          <p:cNvGraphicFramePr>
            <a:graphicFrameLocks noGrp="1"/>
          </p:cNvGraphicFramePr>
          <p:nvPr>
            <p:extLst>
              <p:ext uri="{D42A27DB-BD31-4B8C-83A1-F6EECF244321}">
                <p14:modId xmlns:p14="http://schemas.microsoft.com/office/powerpoint/2010/main" val="1607615990"/>
              </p:ext>
            </p:extLst>
          </p:nvPr>
        </p:nvGraphicFramePr>
        <p:xfrm>
          <a:off x="4648200" y="4543425"/>
          <a:ext cx="2209800" cy="1112838"/>
        </p:xfrm>
        <a:graphic>
          <a:graphicData uri="http://schemas.openxmlformats.org/drawingml/2006/table">
            <a:tbl>
              <a:tblPr/>
              <a:tblGrid>
                <a:gridCol w="828675"/>
                <a:gridCol w="828675"/>
                <a:gridCol w="5524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0530" name="Picture 9" descr="txp_fi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4973638" y="4114800"/>
            <a:ext cx="1535112"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60100" y="-25400"/>
            <a:ext cx="1231900" cy="15367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6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48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48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48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48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48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5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48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05200" y="4281435"/>
            <a:ext cx="4216657" cy="2576564"/>
          </a:xfrm>
          <a:prstGeom prst="rect">
            <a:avLst/>
          </a:prstGeom>
        </p:spPr>
      </p:pic>
      <p:sp>
        <p:nvSpPr>
          <p:cNvPr id="26625" name="Title 1"/>
          <p:cNvSpPr>
            <a:spLocks noGrp="1"/>
          </p:cNvSpPr>
          <p:nvPr>
            <p:ph type="title"/>
          </p:nvPr>
        </p:nvSpPr>
        <p:spPr/>
        <p:txBody>
          <a:bodyPr/>
          <a:lstStyle/>
          <a:p>
            <a:r>
              <a:rPr lang="en-US" smtClean="0">
                <a:latin typeface="Calibri"/>
                <a:ea typeface="ＭＳ Ｐゴシック" pitchFamily="34" charset="-128"/>
                <a:cs typeface="Calibri"/>
              </a:rPr>
              <a:t>Factor Zoo II</a:t>
            </a:r>
          </a:p>
        </p:txBody>
      </p:sp>
      <p:sp>
        <p:nvSpPr>
          <p:cNvPr id="21507" name="Content Placeholder 2"/>
          <p:cNvSpPr>
            <a:spLocks noGrp="1"/>
          </p:cNvSpPr>
          <p:nvPr>
            <p:ph idx="1"/>
          </p:nvPr>
        </p:nvSpPr>
        <p:spPr>
          <a:xfrm>
            <a:off x="152400" y="1632744"/>
            <a:ext cx="4267200" cy="4869656"/>
          </a:xfrm>
        </p:spPr>
        <p:txBody>
          <a:bodyPr/>
          <a:lstStyle/>
          <a:p>
            <a:r>
              <a:rPr lang="en-US" sz="2400" dirty="0" smtClean="0">
                <a:latin typeface="Calibri"/>
                <a:ea typeface="ＭＳ Ｐゴシック" pitchFamily="34" charset="-128"/>
                <a:cs typeface="Calibri"/>
              </a:rPr>
              <a:t>Single conditional: P(Y | x)</a:t>
            </a:r>
          </a:p>
          <a:p>
            <a:pPr lvl="1"/>
            <a:r>
              <a:rPr lang="en-US" sz="2000" dirty="0" smtClean="0">
                <a:latin typeface="Calibri"/>
                <a:ea typeface="ＭＳ Ｐゴシック" pitchFamily="34" charset="-128"/>
                <a:cs typeface="Calibri"/>
              </a:rPr>
              <a:t>Entries P(y | x) for fixed x, all y</a:t>
            </a:r>
          </a:p>
          <a:p>
            <a:pPr lvl="1"/>
            <a:r>
              <a:rPr lang="en-US" sz="2000" dirty="0" smtClean="0">
                <a:latin typeface="Calibri"/>
                <a:ea typeface="ＭＳ Ｐゴシック" pitchFamily="34" charset="-128"/>
                <a:cs typeface="Calibri"/>
              </a:rPr>
              <a:t>Sums to 1</a:t>
            </a:r>
          </a:p>
          <a:p>
            <a:pPr lvl="1"/>
            <a:endParaRPr lang="en-US" sz="2000" dirty="0">
              <a:latin typeface="Calibri"/>
              <a:ea typeface="ＭＳ Ｐゴシック" pitchFamily="34" charset="-128"/>
              <a:cs typeface="Calibri"/>
            </a:endParaRPr>
          </a:p>
          <a:p>
            <a:pPr lvl="1"/>
            <a:endParaRPr lang="en-US" sz="2000" dirty="0" smtClean="0">
              <a:latin typeface="Calibri"/>
              <a:ea typeface="ＭＳ Ｐゴシック" pitchFamily="34" charset="-128"/>
              <a:cs typeface="Calibri"/>
            </a:endParaRPr>
          </a:p>
          <a:p>
            <a:pPr lvl="1"/>
            <a:endParaRPr lang="en-US" sz="2000" dirty="0">
              <a:latin typeface="Calibri"/>
              <a:ea typeface="ＭＳ Ｐゴシック" pitchFamily="34" charset="-128"/>
              <a:cs typeface="Calibri"/>
            </a:endParaRPr>
          </a:p>
          <a:p>
            <a:pPr lvl="1"/>
            <a:endParaRPr lang="en-US" sz="2000" dirty="0">
              <a:latin typeface="Calibri"/>
              <a:ea typeface="ＭＳ Ｐゴシック" pitchFamily="34" charset="-128"/>
              <a:cs typeface="Calibri"/>
            </a:endParaRPr>
          </a:p>
          <a:p>
            <a:pPr lvl="1"/>
            <a:endParaRPr lang="en-US" sz="2000" dirty="0" smtClean="0">
              <a:latin typeface="Calibri"/>
              <a:ea typeface="ＭＳ Ｐゴシック" pitchFamily="34" charset="-128"/>
              <a:cs typeface="Calibri"/>
            </a:endParaRPr>
          </a:p>
          <a:p>
            <a:r>
              <a:rPr lang="en-US" sz="2400" dirty="0" smtClean="0">
                <a:latin typeface="Calibri"/>
                <a:ea typeface="ＭＳ Ｐゴシック" pitchFamily="34" charset="-128"/>
                <a:cs typeface="Calibri"/>
              </a:rPr>
              <a:t>Family </a:t>
            </a:r>
            <a:r>
              <a:rPr lang="en-US" sz="2400" dirty="0">
                <a:latin typeface="Calibri"/>
                <a:ea typeface="ＭＳ Ｐゴシック" pitchFamily="34" charset="-128"/>
                <a:cs typeface="Calibri"/>
              </a:rPr>
              <a:t>of conditionals: </a:t>
            </a:r>
          </a:p>
          <a:p>
            <a:pPr>
              <a:buNone/>
            </a:pPr>
            <a:r>
              <a:rPr lang="en-US" sz="2400" dirty="0">
                <a:latin typeface="Calibri"/>
                <a:ea typeface="ＭＳ Ｐゴシック" pitchFamily="34" charset="-128"/>
                <a:cs typeface="Calibri"/>
              </a:rPr>
              <a:t>	P(X |Y)</a:t>
            </a:r>
          </a:p>
          <a:p>
            <a:pPr lvl="1"/>
            <a:r>
              <a:rPr lang="en-US" sz="2000" dirty="0">
                <a:latin typeface="Calibri"/>
                <a:ea typeface="ＭＳ Ｐゴシック" pitchFamily="34" charset="-128"/>
                <a:cs typeface="Calibri"/>
              </a:rPr>
              <a:t>Multiple conditionals</a:t>
            </a:r>
          </a:p>
          <a:p>
            <a:pPr lvl="1"/>
            <a:r>
              <a:rPr lang="en-US" sz="2000" dirty="0">
                <a:latin typeface="Calibri"/>
                <a:ea typeface="ＭＳ Ｐゴシック" pitchFamily="34" charset="-128"/>
                <a:cs typeface="Calibri"/>
              </a:rPr>
              <a:t>Entries P(x | y) for all x, y</a:t>
            </a:r>
          </a:p>
          <a:p>
            <a:pPr lvl="1"/>
            <a:r>
              <a:rPr lang="en-US" sz="2000" dirty="0">
                <a:latin typeface="Calibri"/>
                <a:ea typeface="ＭＳ Ｐゴシック" pitchFamily="34" charset="-128"/>
                <a:cs typeface="Calibri"/>
              </a:rPr>
              <a:t>Sums to |Y|</a:t>
            </a:r>
            <a:endParaRPr lang="en-US" sz="2400" dirty="0">
              <a:latin typeface="Calibri"/>
              <a:ea typeface="ＭＳ Ｐゴシック" pitchFamily="34" charset="-128"/>
              <a:cs typeface="Calibri"/>
            </a:endParaRPr>
          </a:p>
          <a:p>
            <a:endParaRPr lang="en-US" sz="2400" dirty="0" smtClean="0">
              <a:latin typeface="Calibri"/>
              <a:ea typeface="ＭＳ Ｐゴシック" pitchFamily="34" charset="-128"/>
              <a:cs typeface="Calibri"/>
            </a:endParaRPr>
          </a:p>
        </p:txBody>
      </p:sp>
      <p:graphicFrame>
        <p:nvGraphicFramePr>
          <p:cNvPr id="5" name="Group 4"/>
          <p:cNvGraphicFramePr>
            <a:graphicFrameLocks noGrp="1"/>
          </p:cNvGraphicFramePr>
          <p:nvPr>
            <p:extLst>
              <p:ext uri="{D42A27DB-BD31-4B8C-83A1-F6EECF244321}">
                <p14:modId xmlns:p14="http://schemas.microsoft.com/office/powerpoint/2010/main" val="828333660"/>
              </p:ext>
            </p:extLst>
          </p:nvPr>
        </p:nvGraphicFramePr>
        <p:xfrm>
          <a:off x="8001000" y="4648200"/>
          <a:ext cx="2209800" cy="1854201"/>
        </p:xfrm>
        <a:graphic>
          <a:graphicData uri="http://schemas.openxmlformats.org/drawingml/2006/table">
            <a:tbl>
              <a:tblPr/>
              <a:tblGrid>
                <a:gridCol w="828675"/>
                <a:gridCol w="828675"/>
                <a:gridCol w="5524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6654" name="Picture 8" descr="txp_fig"/>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8520112" y="4219575"/>
            <a:ext cx="1147763" cy="312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8" name="Group 4"/>
          <p:cNvGraphicFramePr>
            <a:graphicFrameLocks noGrp="1"/>
          </p:cNvGraphicFramePr>
          <p:nvPr>
            <p:extLst>
              <p:ext uri="{D42A27DB-BD31-4B8C-83A1-F6EECF244321}">
                <p14:modId xmlns:p14="http://schemas.microsoft.com/office/powerpoint/2010/main" val="2940292908"/>
              </p:ext>
            </p:extLst>
          </p:nvPr>
        </p:nvGraphicFramePr>
        <p:xfrm>
          <a:off x="8991600" y="2286000"/>
          <a:ext cx="2209800" cy="1112838"/>
        </p:xfrm>
        <a:graphic>
          <a:graphicData uri="http://schemas.openxmlformats.org/drawingml/2006/table">
            <a:tbl>
              <a:tblPr/>
              <a:tblGrid>
                <a:gridCol w="828675"/>
                <a:gridCol w="828675"/>
                <a:gridCol w="5524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1554" name="Picture 16" descr="txp_fig"/>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9345613" y="1857375"/>
            <a:ext cx="1477962" cy="312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Right Brace 10"/>
          <p:cNvSpPr/>
          <p:nvPr/>
        </p:nvSpPr>
        <p:spPr>
          <a:xfrm>
            <a:off x="10287000" y="5054600"/>
            <a:ext cx="152400" cy="6858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latin typeface="Calibri"/>
              <a:cs typeface="Calibri"/>
            </a:endParaRPr>
          </a:p>
        </p:txBody>
      </p:sp>
      <p:sp>
        <p:nvSpPr>
          <p:cNvPr id="12" name="Right Brace 11"/>
          <p:cNvSpPr/>
          <p:nvPr/>
        </p:nvSpPr>
        <p:spPr>
          <a:xfrm>
            <a:off x="10287000" y="5816600"/>
            <a:ext cx="152400" cy="6858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latin typeface="Calibri"/>
              <a:cs typeface="Calibri"/>
            </a:endParaRPr>
          </a:p>
        </p:txBody>
      </p:sp>
      <p:pic>
        <p:nvPicPr>
          <p:cNvPr id="21557" name="Picture 13" descr="txp_fig"/>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10615612" y="6037263"/>
            <a:ext cx="1476375" cy="312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558" name="Picture 15" descr="txp_fig"/>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10591800" y="5283200"/>
            <a:ext cx="1371600" cy="312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67200" y="1447800"/>
            <a:ext cx="3505200" cy="257023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5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0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507">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507">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507">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507">
                                            <p:txEl>
                                              <p:pRg st="12" end="1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65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55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5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r>
              <a:rPr lang="en-US" smtClean="0">
                <a:latin typeface="Calibri"/>
                <a:ea typeface="ＭＳ Ｐゴシック" pitchFamily="34" charset="-128"/>
                <a:cs typeface="Calibri"/>
              </a:rPr>
              <a:t>Factor Zoo III</a:t>
            </a:r>
          </a:p>
        </p:txBody>
      </p:sp>
      <p:sp>
        <p:nvSpPr>
          <p:cNvPr id="22531" name="Content Placeholder 2"/>
          <p:cNvSpPr>
            <a:spLocks noGrp="1"/>
          </p:cNvSpPr>
          <p:nvPr>
            <p:ph idx="1"/>
          </p:nvPr>
        </p:nvSpPr>
        <p:spPr>
          <a:xfrm>
            <a:off x="457200" y="1600200"/>
            <a:ext cx="3733800" cy="4525963"/>
          </a:xfrm>
        </p:spPr>
        <p:txBody>
          <a:bodyPr/>
          <a:lstStyle/>
          <a:p>
            <a:r>
              <a:rPr lang="en-US" sz="2400" dirty="0" smtClean="0">
                <a:latin typeface="Calibri"/>
                <a:ea typeface="ＭＳ Ｐゴシック" pitchFamily="34" charset="-128"/>
                <a:cs typeface="Calibri"/>
              </a:rPr>
              <a:t>Specified family: P( y | X )</a:t>
            </a:r>
          </a:p>
          <a:p>
            <a:pPr lvl="1"/>
            <a:r>
              <a:rPr lang="en-US" sz="2000" dirty="0" smtClean="0">
                <a:latin typeface="Calibri"/>
                <a:ea typeface="ＭＳ Ｐゴシック" pitchFamily="34" charset="-128"/>
                <a:cs typeface="Calibri"/>
              </a:rPr>
              <a:t>Entries P(y | x) for fixed y,</a:t>
            </a:r>
          </a:p>
          <a:p>
            <a:pPr lvl="1">
              <a:buFont typeface="Wingdings" pitchFamily="2" charset="2"/>
              <a:buNone/>
            </a:pPr>
            <a:r>
              <a:rPr lang="en-US" sz="2000" dirty="0" smtClean="0">
                <a:latin typeface="Calibri"/>
                <a:ea typeface="ＭＳ Ｐゴシック" pitchFamily="34" charset="-128"/>
                <a:cs typeface="Calibri"/>
              </a:rPr>
              <a:t>	but for all x</a:t>
            </a:r>
          </a:p>
          <a:p>
            <a:pPr lvl="1"/>
            <a:r>
              <a:rPr lang="en-US" sz="2000" dirty="0" smtClean="0">
                <a:latin typeface="Calibri"/>
                <a:ea typeface="ＭＳ Ｐゴシック" pitchFamily="34" charset="-128"/>
                <a:cs typeface="Calibri"/>
              </a:rPr>
              <a:t>Sums to … who knows!</a:t>
            </a:r>
          </a:p>
          <a:p>
            <a:pPr lvl="1"/>
            <a:endParaRPr lang="en-US" sz="2000" dirty="0" smtClean="0">
              <a:latin typeface="Calibri"/>
              <a:ea typeface="ＭＳ Ｐゴシック" pitchFamily="34" charset="-128"/>
              <a:cs typeface="Calibri"/>
            </a:endParaRPr>
          </a:p>
          <a:p>
            <a:pPr lvl="1"/>
            <a:endParaRPr lang="en-US" sz="2000" dirty="0" smtClean="0">
              <a:latin typeface="Calibri"/>
              <a:ea typeface="ＭＳ Ｐゴシック" pitchFamily="34" charset="-128"/>
              <a:cs typeface="Calibri"/>
            </a:endParaRPr>
          </a:p>
        </p:txBody>
      </p:sp>
      <p:graphicFrame>
        <p:nvGraphicFramePr>
          <p:cNvPr id="8" name="Group 4"/>
          <p:cNvGraphicFramePr>
            <a:graphicFrameLocks noGrp="1"/>
          </p:cNvGraphicFramePr>
          <p:nvPr>
            <p:extLst>
              <p:ext uri="{D42A27DB-BD31-4B8C-83A1-F6EECF244321}">
                <p14:modId xmlns:p14="http://schemas.microsoft.com/office/powerpoint/2010/main" val="1553220195"/>
              </p:ext>
            </p:extLst>
          </p:nvPr>
        </p:nvGraphicFramePr>
        <p:xfrm>
          <a:off x="838200" y="4343400"/>
          <a:ext cx="2209800" cy="1112838"/>
        </p:xfrm>
        <a:graphic>
          <a:graphicData uri="http://schemas.openxmlformats.org/drawingml/2006/table">
            <a:tbl>
              <a:tblPr/>
              <a:tblGrid>
                <a:gridCol w="828675"/>
                <a:gridCol w="828675"/>
                <a:gridCol w="5524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7670" name="Picture 12" descr="txp_fi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1222375" y="3914775"/>
            <a:ext cx="1417638" cy="312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Right Brace 10"/>
          <p:cNvSpPr/>
          <p:nvPr/>
        </p:nvSpPr>
        <p:spPr>
          <a:xfrm>
            <a:off x="3124200" y="4724400"/>
            <a:ext cx="128588" cy="3810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latin typeface="Calibri"/>
              <a:cs typeface="Calibri"/>
            </a:endParaRPr>
          </a:p>
        </p:txBody>
      </p:sp>
      <p:sp>
        <p:nvSpPr>
          <p:cNvPr id="12" name="Right Brace 11"/>
          <p:cNvSpPr/>
          <p:nvPr/>
        </p:nvSpPr>
        <p:spPr>
          <a:xfrm>
            <a:off x="3124200" y="5105400"/>
            <a:ext cx="128588" cy="3810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latin typeface="Calibri"/>
              <a:cs typeface="Calibri"/>
            </a:endParaRPr>
          </a:p>
        </p:txBody>
      </p:sp>
      <p:pic>
        <p:nvPicPr>
          <p:cNvPr id="22554" name="Picture 17" descr="txp_fi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352800" y="4724400"/>
            <a:ext cx="1655763" cy="312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2555" name="Picture 19" descr="txp_fi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352800" y="5173663"/>
            <a:ext cx="1744663" cy="312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34000" y="1656962"/>
            <a:ext cx="6723552" cy="421933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5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5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r>
              <a:rPr lang="en-US" dirty="0" smtClean="0">
                <a:ea typeface="ＭＳ Ｐゴシック" pitchFamily="34" charset="-128"/>
              </a:rPr>
              <a:t>Factor Zoo Summary</a:t>
            </a:r>
          </a:p>
        </p:txBody>
      </p:sp>
      <p:sp>
        <p:nvSpPr>
          <p:cNvPr id="13" name="Content Placeholder 2"/>
          <p:cNvSpPr txBox="1">
            <a:spLocks/>
          </p:cNvSpPr>
          <p:nvPr/>
        </p:nvSpPr>
        <p:spPr bwMode="auto">
          <a:xfrm>
            <a:off x="1447800" y="1524000"/>
            <a:ext cx="9525000" cy="22098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dirty="0" smtClean="0">
                <a:ea typeface="ＭＳ Ｐゴシック" pitchFamily="34" charset="-128"/>
              </a:rPr>
              <a:t>In general, when we write P(Y</a:t>
            </a:r>
            <a:r>
              <a:rPr lang="en-US" sz="2400" baseline="-25000" dirty="0" smtClean="0">
                <a:ea typeface="ＭＳ Ｐゴシック" pitchFamily="34" charset="-128"/>
              </a:rPr>
              <a:t>1</a:t>
            </a:r>
            <a:r>
              <a:rPr lang="en-US" sz="2400" dirty="0" smtClean="0">
                <a:ea typeface="ＭＳ Ｐゴシック" pitchFamily="34" charset="-128"/>
              </a:rPr>
              <a:t> … Y</a:t>
            </a:r>
            <a:r>
              <a:rPr lang="en-US" sz="2400" baseline="-25000" dirty="0" smtClean="0">
                <a:ea typeface="ＭＳ Ｐゴシック" pitchFamily="34" charset="-128"/>
              </a:rPr>
              <a:t>N</a:t>
            </a:r>
            <a:r>
              <a:rPr lang="en-US" sz="2400" dirty="0" smtClean="0">
                <a:ea typeface="ＭＳ Ｐゴシック" pitchFamily="34" charset="-128"/>
              </a:rPr>
              <a:t> | X</a:t>
            </a:r>
            <a:r>
              <a:rPr lang="en-US" sz="2400" baseline="-25000" dirty="0" smtClean="0">
                <a:ea typeface="ＭＳ Ｐゴシック" pitchFamily="34" charset="-128"/>
              </a:rPr>
              <a:t>1</a:t>
            </a:r>
            <a:r>
              <a:rPr lang="en-US" sz="2400" dirty="0" smtClean="0">
                <a:ea typeface="ＭＳ Ｐゴシック" pitchFamily="34" charset="-128"/>
              </a:rPr>
              <a:t> … X</a:t>
            </a:r>
            <a:r>
              <a:rPr lang="en-US" sz="2400" baseline="-25000" dirty="0" smtClean="0">
                <a:ea typeface="ＭＳ Ｐゴシック" pitchFamily="34" charset="-128"/>
              </a:rPr>
              <a:t>M</a:t>
            </a:r>
            <a:r>
              <a:rPr lang="en-US" sz="2400" dirty="0" smtClean="0">
                <a:ea typeface="ＭＳ Ｐゴシック" pitchFamily="34" charset="-128"/>
              </a:rPr>
              <a:t>)</a:t>
            </a:r>
          </a:p>
          <a:p>
            <a:pPr lvl="5"/>
            <a:endParaRPr lang="en-US" sz="1200" dirty="0" smtClean="0">
              <a:ea typeface="ＭＳ Ｐゴシック" pitchFamily="34" charset="-128"/>
            </a:endParaRPr>
          </a:p>
          <a:p>
            <a:pPr lvl="1"/>
            <a:r>
              <a:rPr lang="en-US" sz="2000" dirty="0" smtClean="0">
                <a:ea typeface="ＭＳ Ｐゴシック" pitchFamily="34" charset="-128"/>
              </a:rPr>
              <a:t>It is a </a:t>
            </a:r>
            <a:r>
              <a:rPr lang="ja-JP" altLang="en-US" sz="2000" dirty="0" smtClean="0">
                <a:ea typeface="ＭＳ Ｐゴシック" pitchFamily="34" charset="-128"/>
              </a:rPr>
              <a:t>“</a:t>
            </a:r>
            <a:r>
              <a:rPr lang="en-US" altLang="ja-JP" sz="2000" dirty="0" smtClean="0">
                <a:ea typeface="ＭＳ Ｐゴシック" pitchFamily="34" charset="-128"/>
              </a:rPr>
              <a:t>factor,</a:t>
            </a:r>
            <a:r>
              <a:rPr lang="ja-JP" altLang="en-US" sz="2000" dirty="0" smtClean="0">
                <a:ea typeface="ＭＳ Ｐゴシック" pitchFamily="34" charset="-128"/>
              </a:rPr>
              <a:t>”</a:t>
            </a:r>
            <a:r>
              <a:rPr lang="en-US" altLang="ja-JP" sz="2000" dirty="0" smtClean="0">
                <a:ea typeface="ＭＳ Ｐゴシック" pitchFamily="34" charset="-128"/>
              </a:rPr>
              <a:t> a multi-dimensional array</a:t>
            </a:r>
          </a:p>
          <a:p>
            <a:pPr lvl="5"/>
            <a:endParaRPr lang="en-US" altLang="ja-JP" sz="1200" dirty="0" smtClean="0">
              <a:ea typeface="ＭＳ Ｐゴシック" pitchFamily="34" charset="-128"/>
            </a:endParaRPr>
          </a:p>
          <a:p>
            <a:pPr lvl="1"/>
            <a:r>
              <a:rPr lang="en-US" sz="2000" dirty="0" smtClean="0">
                <a:ea typeface="ＭＳ Ｐゴシック" pitchFamily="34" charset="-128"/>
              </a:rPr>
              <a:t>Its values are P(y</a:t>
            </a:r>
            <a:r>
              <a:rPr lang="en-US" sz="2000" baseline="-25000" dirty="0" smtClean="0">
                <a:ea typeface="ＭＳ Ｐゴシック" pitchFamily="34" charset="-128"/>
              </a:rPr>
              <a:t>1</a:t>
            </a:r>
            <a:r>
              <a:rPr lang="en-US" sz="2000" dirty="0" smtClean="0">
                <a:ea typeface="ＭＳ Ｐゴシック" pitchFamily="34" charset="-128"/>
              </a:rPr>
              <a:t> … </a:t>
            </a:r>
            <a:r>
              <a:rPr lang="en-US" sz="2000" dirty="0" err="1" smtClean="0">
                <a:ea typeface="ＭＳ Ｐゴシック" pitchFamily="34" charset="-128"/>
              </a:rPr>
              <a:t>y</a:t>
            </a:r>
            <a:r>
              <a:rPr lang="en-US" sz="2000" baseline="-25000" dirty="0" err="1" smtClean="0">
                <a:ea typeface="ＭＳ Ｐゴシック" pitchFamily="34" charset="-128"/>
              </a:rPr>
              <a:t>N</a:t>
            </a:r>
            <a:r>
              <a:rPr lang="en-US" sz="2000" dirty="0" smtClean="0">
                <a:ea typeface="ＭＳ Ｐゴシック" pitchFamily="34" charset="-128"/>
              </a:rPr>
              <a:t> | x</a:t>
            </a:r>
            <a:r>
              <a:rPr lang="en-US" sz="2000" baseline="-25000" dirty="0" smtClean="0">
                <a:ea typeface="ＭＳ Ｐゴシック" pitchFamily="34" charset="-128"/>
              </a:rPr>
              <a:t>1</a:t>
            </a:r>
            <a:r>
              <a:rPr lang="en-US" sz="2000" dirty="0" smtClean="0">
                <a:ea typeface="ＭＳ Ｐゴシック" pitchFamily="34" charset="-128"/>
              </a:rPr>
              <a:t> … </a:t>
            </a:r>
            <a:r>
              <a:rPr lang="en-US" sz="2000" dirty="0" err="1" smtClean="0">
                <a:ea typeface="ＭＳ Ｐゴシック" pitchFamily="34" charset="-128"/>
              </a:rPr>
              <a:t>x</a:t>
            </a:r>
            <a:r>
              <a:rPr lang="en-US" sz="2000" baseline="-25000" dirty="0" err="1" smtClean="0">
                <a:ea typeface="ＭＳ Ｐゴシック" pitchFamily="34" charset="-128"/>
              </a:rPr>
              <a:t>M</a:t>
            </a:r>
            <a:r>
              <a:rPr lang="en-US" sz="2000" dirty="0" smtClean="0">
                <a:ea typeface="ＭＳ Ｐゴシック" pitchFamily="34" charset="-128"/>
              </a:rPr>
              <a:t>)</a:t>
            </a:r>
          </a:p>
          <a:p>
            <a:pPr lvl="6"/>
            <a:endParaRPr lang="en-US" sz="1200" dirty="0" smtClean="0">
              <a:ea typeface="ＭＳ Ｐゴシック" pitchFamily="34" charset="-128"/>
            </a:endParaRPr>
          </a:p>
          <a:p>
            <a:pPr lvl="1"/>
            <a:r>
              <a:rPr lang="en-US" sz="2000" dirty="0" smtClean="0">
                <a:ea typeface="ＭＳ Ｐゴシック" pitchFamily="34" charset="-128"/>
              </a:rPr>
              <a:t>Any assigned (=lower-case) X or Y is a dimension missing (selected) from the array</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5600" y="4749989"/>
            <a:ext cx="2666999" cy="1955611"/>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4941" y="4724400"/>
            <a:ext cx="3157059" cy="1981199"/>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2600" y="4770598"/>
            <a:ext cx="3416121" cy="2087401"/>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00" y="4724400"/>
            <a:ext cx="2514599" cy="2101712"/>
          </a:xfrm>
          <a:prstGeom prst="rect">
            <a:avLst/>
          </a:prstGeom>
        </p:spPr>
      </p:pic>
    </p:spTree>
    <p:extLst>
      <p:ext uri="{BB962C8B-B14F-4D97-AF65-F5344CB8AC3E}">
        <p14:creationId xmlns:p14="http://schemas.microsoft.com/office/powerpoint/2010/main" val="33408492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r>
              <a:rPr lang="en-US" smtClean="0">
                <a:ea typeface="ＭＳ Ｐゴシック" pitchFamily="34" charset="-128"/>
              </a:rPr>
              <a:t>Example: Traffic Domain</a:t>
            </a:r>
          </a:p>
        </p:txBody>
      </p:sp>
      <p:sp>
        <p:nvSpPr>
          <p:cNvPr id="28674" name="Content Placeholder 2"/>
          <p:cNvSpPr>
            <a:spLocks noGrp="1"/>
          </p:cNvSpPr>
          <p:nvPr>
            <p:ph idx="1"/>
          </p:nvPr>
        </p:nvSpPr>
        <p:spPr>
          <a:xfrm>
            <a:off x="1600200" y="1600199"/>
            <a:ext cx="10185400" cy="4525965"/>
          </a:xfrm>
        </p:spPr>
        <p:txBody>
          <a:bodyPr/>
          <a:lstStyle/>
          <a:p>
            <a:r>
              <a:rPr lang="en-US" dirty="0" smtClean="0">
                <a:ea typeface="ＭＳ Ｐゴシック" pitchFamily="34" charset="-128"/>
              </a:rPr>
              <a:t>Random Variables</a:t>
            </a:r>
          </a:p>
          <a:p>
            <a:pPr lvl="1"/>
            <a:r>
              <a:rPr lang="en-US" dirty="0" smtClean="0">
                <a:ea typeface="ＭＳ Ｐゴシック" pitchFamily="34" charset="-128"/>
              </a:rPr>
              <a:t>R: Raining</a:t>
            </a:r>
          </a:p>
          <a:p>
            <a:pPr lvl="1"/>
            <a:r>
              <a:rPr lang="en-US" dirty="0" smtClean="0">
                <a:ea typeface="ＭＳ Ｐゴシック" pitchFamily="34" charset="-128"/>
              </a:rPr>
              <a:t>T: Traffic</a:t>
            </a:r>
          </a:p>
          <a:p>
            <a:pPr lvl="1"/>
            <a:r>
              <a:rPr lang="en-US" dirty="0" smtClean="0">
                <a:ea typeface="ＭＳ Ｐゴシック" pitchFamily="34" charset="-128"/>
              </a:rPr>
              <a:t>L: Late for class!</a:t>
            </a:r>
          </a:p>
          <a:p>
            <a:pPr lvl="1"/>
            <a:endParaRPr lang="en-US" dirty="0" smtClean="0">
              <a:ea typeface="ＭＳ Ｐゴシック" pitchFamily="34" charset="-128"/>
            </a:endParaRPr>
          </a:p>
        </p:txBody>
      </p:sp>
      <p:sp>
        <p:nvSpPr>
          <p:cNvPr id="28676" name="Oval 4"/>
          <p:cNvSpPr>
            <a:spLocks noChangeArrowheads="1"/>
          </p:cNvSpPr>
          <p:nvPr/>
        </p:nvSpPr>
        <p:spPr bwMode="auto">
          <a:xfrm>
            <a:off x="6172200" y="3200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sp>
        <p:nvSpPr>
          <p:cNvPr id="28677" name="Oval 5"/>
          <p:cNvSpPr>
            <a:spLocks noChangeArrowheads="1"/>
          </p:cNvSpPr>
          <p:nvPr/>
        </p:nvSpPr>
        <p:spPr bwMode="auto">
          <a:xfrm>
            <a:off x="6172200" y="4267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L</a:t>
            </a:r>
            <a:endParaRPr lang="en-US" sz="2400" baseline="-25000">
              <a:latin typeface="Times New Roman" pitchFamily="18" charset="0"/>
              <a:cs typeface="Times New Roman" pitchFamily="18" charset="0"/>
            </a:endParaRPr>
          </a:p>
        </p:txBody>
      </p:sp>
      <p:cxnSp>
        <p:nvCxnSpPr>
          <p:cNvPr id="28678" name="AutoShape 6"/>
          <p:cNvCxnSpPr>
            <a:cxnSpLocks noChangeShapeType="1"/>
            <a:stCxn id="28676" idx="4"/>
            <a:endCxn id="28677" idx="0"/>
          </p:cNvCxnSpPr>
          <p:nvPr/>
        </p:nvCxnSpPr>
        <p:spPr bwMode="auto">
          <a:xfrm rot="5400000">
            <a:off x="6172201" y="4000500"/>
            <a:ext cx="533400" cy="317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28679" name="Oval 11"/>
          <p:cNvSpPr>
            <a:spLocks noChangeArrowheads="1"/>
          </p:cNvSpPr>
          <p:nvPr/>
        </p:nvSpPr>
        <p:spPr bwMode="auto">
          <a:xfrm>
            <a:off x="6173788" y="2133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p>
        </p:txBody>
      </p:sp>
      <p:cxnSp>
        <p:nvCxnSpPr>
          <p:cNvPr id="28680" name="AutoShape 12"/>
          <p:cNvCxnSpPr>
            <a:cxnSpLocks noChangeShapeType="1"/>
            <a:stCxn id="28679" idx="4"/>
            <a:endCxn id="28676" idx="0"/>
          </p:cNvCxnSpPr>
          <p:nvPr/>
        </p:nvCxnSpPr>
        <p:spPr bwMode="auto">
          <a:xfrm rot="5400000">
            <a:off x="6172994" y="2932906"/>
            <a:ext cx="533400" cy="1588"/>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20" name="Picture 19" descr="txp_fi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7924800" y="2895600"/>
            <a:ext cx="1058863" cy="312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18" descr="txp_fi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8135938" y="1565275"/>
            <a:ext cx="7318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descr="txp_fig.pn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bwMode="auto">
          <a:xfrm>
            <a:off x="8045450" y="4800600"/>
            <a:ext cx="1030288" cy="313566"/>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aphicFrame>
        <p:nvGraphicFramePr>
          <p:cNvPr id="18" name="Table 17"/>
          <p:cNvGraphicFramePr>
            <a:graphicFrameLocks noGrp="1"/>
          </p:cNvGraphicFramePr>
          <p:nvPr>
            <p:extLst>
              <p:ext uri="{D42A27DB-BD31-4B8C-83A1-F6EECF244321}">
                <p14:modId xmlns:p14="http://schemas.microsoft.com/office/powerpoint/2010/main" val="785344271"/>
              </p:ext>
            </p:extLst>
          </p:nvPr>
        </p:nvGraphicFramePr>
        <p:xfrm>
          <a:off x="7924800" y="1946275"/>
          <a:ext cx="1219200" cy="568326"/>
        </p:xfrm>
        <a:graphic>
          <a:graphicData uri="http://schemas.openxmlformats.org/drawingml/2006/table">
            <a:tbl>
              <a:tblPr/>
              <a:tblGrid>
                <a:gridCol w="609600"/>
                <a:gridCol w="609600"/>
              </a:tblGrid>
              <a:tr h="284163">
                <a:tc>
                  <a:txBody>
                    <a:bodyPr/>
                    <a:lstStyle/>
                    <a:p>
                      <a:pPr algn="ctr" fontAlgn="b"/>
                      <a:r>
                        <a:rPr lang="en-US" sz="1800" b="0" i="0" u="none" strike="noStrike" dirty="0" smtClean="0">
                          <a:solidFill>
                            <a:srgbClr val="000000"/>
                          </a:solidFill>
                          <a:latin typeface="Calibri" pitchFamily="34" charset="0"/>
                          <a:cs typeface="Calibri" pitchFamily="34" charset="0"/>
                        </a:rPr>
                        <a:t>+r</a:t>
                      </a:r>
                      <a:endParaRPr lang="en-US" sz="1800" b="0" i="0" u="none" strike="noStrike" dirty="0">
                        <a:solidFill>
                          <a:srgbClr val="000000"/>
                        </a:solidFill>
                        <a:latin typeface="Calibri" pitchFamily="34" charset="0"/>
                        <a:cs typeface="Calibri" pitchFamily="34" charset="0"/>
                      </a:endParaRPr>
                    </a:p>
                  </a:txBody>
                  <a:tcPr marL="9525" marR="9525" marT="953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itchFamily="34" charset="0"/>
                          <a:cs typeface="Calibri" pitchFamily="34" charset="0"/>
                        </a:rPr>
                        <a:t>0.1</a:t>
                      </a:r>
                    </a:p>
                  </a:txBody>
                  <a:tcPr marL="9525" marR="9525" marT="953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4163">
                <a:tc>
                  <a:txBody>
                    <a:bodyPr/>
                    <a:lstStyle/>
                    <a:p>
                      <a:pPr algn="ctr" fontAlgn="b"/>
                      <a:r>
                        <a:rPr lang="en-US" sz="1800" b="0" i="0" u="none" strike="noStrike" dirty="0" smtClean="0">
                          <a:solidFill>
                            <a:srgbClr val="000000"/>
                          </a:solidFill>
                          <a:latin typeface="Calibri" pitchFamily="34" charset="0"/>
                          <a:cs typeface="Calibri" pitchFamily="34" charset="0"/>
                        </a:rPr>
                        <a:t>-r</a:t>
                      </a:r>
                      <a:endParaRPr lang="en-US" sz="1800" b="0" i="0" u="none" strike="noStrike" dirty="0">
                        <a:solidFill>
                          <a:srgbClr val="000000"/>
                        </a:solidFill>
                        <a:latin typeface="Calibri" pitchFamily="34" charset="0"/>
                        <a:cs typeface="Calibri" pitchFamily="34" charset="0"/>
                      </a:endParaRPr>
                    </a:p>
                  </a:txBody>
                  <a:tcPr marL="9525" marR="9525" marT="953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itchFamily="34" charset="0"/>
                          <a:cs typeface="Calibri" pitchFamily="34" charset="0"/>
                        </a:rPr>
                        <a:t>0.9</a:t>
                      </a:r>
                    </a:p>
                  </a:txBody>
                  <a:tcPr marL="9525" marR="9525" marT="953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957270532"/>
              </p:ext>
            </p:extLst>
          </p:nvPr>
        </p:nvGraphicFramePr>
        <p:xfrm>
          <a:off x="7696200" y="3276600"/>
          <a:ext cx="1828800" cy="1135332"/>
        </p:xfrm>
        <a:graphic>
          <a:graphicData uri="http://schemas.openxmlformats.org/drawingml/2006/table">
            <a:tbl>
              <a:tblPr/>
              <a:tblGrid>
                <a:gridCol w="609600"/>
                <a:gridCol w="609600"/>
                <a:gridCol w="609600"/>
              </a:tblGrid>
              <a:tr h="283766">
                <a:tc>
                  <a:txBody>
                    <a:bodyPr/>
                    <a:lstStyle/>
                    <a:p>
                      <a:pPr algn="ctr" fontAlgn="b"/>
                      <a:r>
                        <a:rPr lang="en-US" sz="1800" b="0" i="0" u="none" strike="noStrike" dirty="0" smtClean="0">
                          <a:solidFill>
                            <a:srgbClr val="000000"/>
                          </a:solidFill>
                          <a:latin typeface="Calibri"/>
                        </a:rPr>
                        <a:t>+r</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0.8</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3766">
                <a:tc>
                  <a:txBody>
                    <a:bodyPr/>
                    <a:lstStyle/>
                    <a:p>
                      <a:pPr algn="ctr" fontAlgn="b"/>
                      <a:r>
                        <a:rPr lang="en-US" sz="1800" b="0" i="0" u="none" strike="noStrike" dirty="0" smtClean="0">
                          <a:solidFill>
                            <a:srgbClr val="000000"/>
                          </a:solidFill>
                          <a:latin typeface="Calibri"/>
                        </a:rPr>
                        <a:t>+r</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0.2</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3766">
                <a:tc>
                  <a:txBody>
                    <a:bodyPr/>
                    <a:lstStyle/>
                    <a:p>
                      <a:pPr algn="ctr" fontAlgn="b"/>
                      <a:r>
                        <a:rPr lang="en-US" sz="1800" b="0" i="0" u="none" strike="noStrike" dirty="0" smtClean="0">
                          <a:solidFill>
                            <a:srgbClr val="000000"/>
                          </a:solidFill>
                          <a:latin typeface="Calibri"/>
                        </a:rPr>
                        <a:t>-r</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0.1</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3766">
                <a:tc>
                  <a:txBody>
                    <a:bodyPr/>
                    <a:lstStyle/>
                    <a:p>
                      <a:pPr algn="ctr" fontAlgn="b"/>
                      <a:r>
                        <a:rPr lang="en-US" sz="1800" b="0" i="0" u="none" strike="noStrike" dirty="0" smtClean="0">
                          <a:solidFill>
                            <a:srgbClr val="000000"/>
                          </a:solidFill>
                          <a:latin typeface="Calibri"/>
                        </a:rPr>
                        <a:t>-r</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0.9</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2232811574"/>
              </p:ext>
            </p:extLst>
          </p:nvPr>
        </p:nvGraphicFramePr>
        <p:xfrm>
          <a:off x="7696200" y="5229225"/>
          <a:ext cx="1828800" cy="1135332"/>
        </p:xfrm>
        <a:graphic>
          <a:graphicData uri="http://schemas.openxmlformats.org/drawingml/2006/table">
            <a:tbl>
              <a:tblPr/>
              <a:tblGrid>
                <a:gridCol w="609600"/>
                <a:gridCol w="609600"/>
                <a:gridCol w="609600"/>
              </a:tblGrid>
              <a:tr h="283766">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+l</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0.3</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3766">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-l</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0.7</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3766">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+l</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0.1</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3766">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-l</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0.9</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4" name="Picture 3"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05000" y="4254500"/>
            <a:ext cx="1828800" cy="469900"/>
          </a:xfrm>
          <a:prstGeom prst="rect">
            <a:avLst/>
          </a:prstGeom>
        </p:spPr>
      </p:pic>
      <p:pic>
        <p:nvPicPr>
          <p:cNvPr id="6" name="Picture 5"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56345" y="4936330"/>
            <a:ext cx="2049055" cy="731161"/>
          </a:xfrm>
          <a:prstGeom prst="rect">
            <a:avLst/>
          </a:prstGeom>
        </p:spPr>
      </p:pic>
      <p:pic>
        <p:nvPicPr>
          <p:cNvPr id="7" name="Picture 6"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61229" y="5864740"/>
            <a:ext cx="3051324" cy="6884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ctrTitle"/>
          </p:nvPr>
        </p:nvSpPr>
        <p:spPr>
          <a:xfrm>
            <a:off x="0" y="279403"/>
            <a:ext cx="12192000" cy="1470025"/>
          </a:xfrm>
        </p:spPr>
        <p:txBody>
          <a:bodyPr/>
          <a:lstStyle/>
          <a:p>
            <a:pPr eaLnBrk="1" hangingPunct="1"/>
            <a:r>
              <a:rPr lang="en-US" dirty="0" smtClean="0"/>
              <a:t>CS 188: Artificial Intelligence</a:t>
            </a:r>
            <a:br>
              <a:rPr lang="en-US" dirty="0" smtClean="0"/>
            </a:br>
            <a:endParaRPr lang="en-US" sz="3600" dirty="0" smtClean="0"/>
          </a:p>
        </p:txBody>
      </p:sp>
      <p:sp>
        <p:nvSpPr>
          <p:cNvPr id="5123" name="Rectangle 6"/>
          <p:cNvSpPr>
            <a:spLocks noGrp="1" noChangeArrowheads="1"/>
          </p:cNvSpPr>
          <p:nvPr>
            <p:ph type="subTitle" idx="1"/>
          </p:nvPr>
        </p:nvSpPr>
        <p:spPr>
          <a:xfrm>
            <a:off x="0" y="1295400"/>
            <a:ext cx="12192000" cy="1524000"/>
          </a:xfrm>
        </p:spPr>
        <p:txBody>
          <a:bodyPr/>
          <a:lstStyle/>
          <a:p>
            <a:pPr eaLnBrk="1" hangingPunct="1"/>
            <a:r>
              <a:rPr lang="en-US" sz="4300" dirty="0" smtClean="0"/>
              <a:t>Bayes’ Nets: Inference</a:t>
            </a:r>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2133600"/>
            <a:ext cx="6886665" cy="3525166"/>
          </a:xfrm>
          <a:prstGeom prst="rect">
            <a:avLst/>
          </a:prstGeom>
        </p:spPr>
      </p:pic>
      <p:sp>
        <p:nvSpPr>
          <p:cNvPr id="7"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smtClean="0">
                <a:latin typeface="Calibri"/>
                <a:cs typeface="Calibri"/>
              </a:rPr>
              <a:t>Instructors: Josh Hug &amp; Adam </a:t>
            </a:r>
            <a:r>
              <a:rPr lang="en-US" sz="2400" dirty="0" err="1" smtClean="0">
                <a:latin typeface="Calibri"/>
                <a:cs typeface="Calibri"/>
              </a:rPr>
              <a:t>Janin</a:t>
            </a:r>
            <a:r>
              <a:rPr lang="en-US" sz="2400" dirty="0" smtClean="0">
                <a:latin typeface="Calibri"/>
                <a:cs typeface="Calibri"/>
              </a:rPr>
              <a:t> --- University of California, Berkeley</a:t>
            </a:r>
          </a:p>
          <a:p>
            <a:pPr algn="ctr">
              <a:spcBef>
                <a:spcPct val="50000"/>
              </a:spcBef>
            </a:pPr>
            <a:r>
              <a:rPr lang="en-US" sz="1400" dirty="0" smtClean="0">
                <a:latin typeface="Calibri"/>
                <a:cs typeface="Calibri"/>
              </a:rPr>
              <a:t>[Slides by Dan Klein, Pieter </a:t>
            </a:r>
            <a:r>
              <a:rPr lang="en-US" sz="1400" dirty="0" err="1" smtClean="0">
                <a:latin typeface="Calibri"/>
                <a:cs typeface="Calibri"/>
              </a:rPr>
              <a:t>Abbeel</a:t>
            </a:r>
            <a:r>
              <a:rPr lang="en-US" sz="1400" dirty="0" smtClean="0">
                <a:latin typeface="Calibri"/>
                <a:cs typeface="Calibri"/>
              </a:rPr>
              <a:t>, </a:t>
            </a:r>
            <a:r>
              <a:rPr lang="en-US" sz="1400" dirty="0" err="1" smtClean="0">
                <a:latin typeface="Calibri"/>
                <a:cs typeface="Calibri"/>
              </a:rPr>
              <a:t>Anca</a:t>
            </a:r>
            <a:r>
              <a:rPr lang="en-US" sz="1400" dirty="0" smtClean="0">
                <a:latin typeface="Calibri"/>
                <a:cs typeface="Calibri"/>
              </a:rPr>
              <a:t> Dragan, Adam </a:t>
            </a:r>
            <a:r>
              <a:rPr lang="en-US" sz="1400" dirty="0" err="1" smtClean="0">
                <a:latin typeface="Calibri"/>
                <a:cs typeface="Calibri"/>
              </a:rPr>
              <a:t>Janin</a:t>
            </a:r>
            <a:r>
              <a:rPr lang="en-US" sz="1400" dirty="0" smtClean="0">
                <a:latin typeface="Calibri"/>
                <a:cs typeface="Calibri"/>
              </a:rPr>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spTree>
    <p:extLst>
      <p:ext uri="{BB962C8B-B14F-4D97-AF65-F5344CB8AC3E}">
        <p14:creationId xmlns:p14="http://schemas.microsoft.com/office/powerpoint/2010/main" val="2178351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5" name="Title 25"/>
          <p:cNvSpPr>
            <a:spLocks noGrp="1"/>
          </p:cNvSpPr>
          <p:nvPr>
            <p:ph type="title"/>
          </p:nvPr>
        </p:nvSpPr>
        <p:spPr/>
        <p:txBody>
          <a:bodyPr/>
          <a:lstStyle/>
          <a:p>
            <a:r>
              <a:rPr lang="en-US" dirty="0" smtClean="0">
                <a:ea typeface="ＭＳ Ｐゴシック" pitchFamily="34" charset="-128"/>
              </a:rPr>
              <a:t>Inference by Enumeration: Procedural Outline</a:t>
            </a:r>
          </a:p>
        </p:txBody>
      </p:sp>
      <p:sp>
        <p:nvSpPr>
          <p:cNvPr id="23555" name="Rectangle 3"/>
          <p:cNvSpPr>
            <a:spLocks noGrp="1" noChangeArrowheads="1"/>
          </p:cNvSpPr>
          <p:nvPr>
            <p:ph idx="1"/>
          </p:nvPr>
        </p:nvSpPr>
        <p:spPr>
          <a:xfrm>
            <a:off x="457200" y="1371600"/>
            <a:ext cx="9296400" cy="4525963"/>
          </a:xfrm>
        </p:spPr>
        <p:txBody>
          <a:bodyPr/>
          <a:lstStyle/>
          <a:p>
            <a:r>
              <a:rPr lang="en-US" sz="2600" dirty="0" smtClean="0">
                <a:ea typeface="ＭＳ Ｐゴシック" pitchFamily="34" charset="-128"/>
              </a:rPr>
              <a:t>Track objects called </a:t>
            </a:r>
            <a:r>
              <a:rPr lang="en-US" sz="2600" dirty="0" smtClean="0">
                <a:solidFill>
                  <a:srgbClr val="CC0000"/>
                </a:solidFill>
                <a:ea typeface="ＭＳ Ｐゴシック" pitchFamily="34" charset="-128"/>
              </a:rPr>
              <a:t>factors</a:t>
            </a:r>
          </a:p>
          <a:p>
            <a:r>
              <a:rPr lang="en-US" sz="2600" dirty="0" smtClean="0">
                <a:ea typeface="ＭＳ Ｐゴシック" pitchFamily="34" charset="-128"/>
              </a:rPr>
              <a:t>Initial factors are local CPTs (one per node)</a:t>
            </a:r>
          </a:p>
          <a:p>
            <a:endParaRPr lang="en-US" sz="2600" dirty="0" smtClean="0">
              <a:ea typeface="ＭＳ Ｐゴシック" pitchFamily="34" charset="-128"/>
            </a:endParaRPr>
          </a:p>
          <a:p>
            <a:endParaRPr lang="en-US" sz="2600" dirty="0" smtClean="0">
              <a:ea typeface="ＭＳ Ｐゴシック" pitchFamily="34" charset="-128"/>
            </a:endParaRPr>
          </a:p>
          <a:p>
            <a:endParaRPr lang="en-US" sz="2600" dirty="0" smtClean="0">
              <a:ea typeface="ＭＳ Ｐゴシック" pitchFamily="34" charset="-128"/>
            </a:endParaRPr>
          </a:p>
          <a:p>
            <a:r>
              <a:rPr lang="en-US" sz="2600" dirty="0" smtClean="0">
                <a:ea typeface="ＭＳ Ｐゴシック" pitchFamily="34" charset="-128"/>
              </a:rPr>
              <a:t>Any known values are selected</a:t>
            </a:r>
          </a:p>
          <a:p>
            <a:pPr lvl="1"/>
            <a:r>
              <a:rPr lang="en-US" sz="2200" dirty="0" smtClean="0">
                <a:ea typeface="ＭＳ Ｐゴシック" pitchFamily="34" charset="-128"/>
              </a:rPr>
              <a:t>E.g. if we know                  , the initial factors are</a:t>
            </a:r>
          </a:p>
          <a:p>
            <a:pPr lvl="1"/>
            <a:endParaRPr lang="en-US" sz="2200" dirty="0" smtClean="0">
              <a:ea typeface="ＭＳ Ｐゴシック" pitchFamily="34" charset="-128"/>
            </a:endParaRPr>
          </a:p>
          <a:p>
            <a:pPr lvl="1"/>
            <a:endParaRPr lang="en-US" sz="2200" dirty="0" smtClean="0">
              <a:ea typeface="ＭＳ Ｐゴシック" pitchFamily="34" charset="-128"/>
            </a:endParaRPr>
          </a:p>
          <a:p>
            <a:pPr lvl="1"/>
            <a:endParaRPr lang="en-US" sz="2200" dirty="0" smtClean="0">
              <a:ea typeface="ＭＳ Ｐゴシック" pitchFamily="34" charset="-128"/>
            </a:endParaRPr>
          </a:p>
          <a:p>
            <a:pPr lvl="1"/>
            <a:endParaRPr lang="en-US" sz="2200" dirty="0" smtClean="0">
              <a:ea typeface="ＭＳ Ｐゴシック" pitchFamily="34" charset="-128"/>
            </a:endParaRPr>
          </a:p>
          <a:p>
            <a:r>
              <a:rPr lang="en-US" sz="2600" dirty="0" smtClean="0">
                <a:ea typeface="ＭＳ Ｐゴシック" pitchFamily="34" charset="-128"/>
              </a:rPr>
              <a:t>Procedure: Join all factors, then eliminate all hidden variables</a:t>
            </a:r>
          </a:p>
        </p:txBody>
      </p:sp>
      <p:pic>
        <p:nvPicPr>
          <p:cNvPr id="30" name="Picture 29" descr="txp_fig"/>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616075" y="2443163"/>
            <a:ext cx="754063"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1" name="Picture 30" descr="txp_fig"/>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3360738" y="2443163"/>
            <a:ext cx="1089025" cy="322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2" name="Picture 31" descr="txp_fig"/>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5257800" y="2443163"/>
            <a:ext cx="1058863" cy="322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3" name="Picture 32" descr="txp_fig"/>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600200" y="4802188"/>
            <a:ext cx="754063"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5" name="Picture 34" descr="txp_fig"/>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5257800" y="4803775"/>
            <a:ext cx="1274763" cy="322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6" name="Picture 35" descr="txp_fig"/>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3352800" y="4800600"/>
            <a:ext cx="1092200" cy="322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37" name="Table 36"/>
          <p:cNvGraphicFramePr>
            <a:graphicFrameLocks noGrp="1"/>
          </p:cNvGraphicFramePr>
          <p:nvPr/>
        </p:nvGraphicFramePr>
        <p:xfrm>
          <a:off x="1447800" y="2841625"/>
          <a:ext cx="1219200" cy="446088"/>
        </p:xfrm>
        <a:graphic>
          <a:graphicData uri="http://schemas.openxmlformats.org/drawingml/2006/table">
            <a:tbl>
              <a:tblPr/>
              <a:tblGrid>
                <a:gridCol w="609600"/>
                <a:gridCol w="609600"/>
              </a:tblGrid>
              <a:tr h="223044">
                <a:tc>
                  <a:txBody>
                    <a:bodyPr/>
                    <a:lstStyle/>
                    <a:p>
                      <a:pPr algn="ctr" fontAlgn="b"/>
                      <a:r>
                        <a:rPr lang="en-US" sz="1400" b="0" i="0" u="none" strike="noStrike" dirty="0" smtClean="0">
                          <a:solidFill>
                            <a:srgbClr val="000000"/>
                          </a:solidFill>
                          <a:latin typeface="Calibri"/>
                        </a:rPr>
                        <a:t>+r</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0.1</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3044">
                <a:tc>
                  <a:txBody>
                    <a:bodyPr/>
                    <a:lstStyle/>
                    <a:p>
                      <a:pPr algn="ctr" fontAlgn="b"/>
                      <a:r>
                        <a:rPr lang="en-US" sz="1400" b="0" i="0" u="none" strike="noStrike" dirty="0" smtClean="0">
                          <a:solidFill>
                            <a:srgbClr val="000000"/>
                          </a:solidFill>
                          <a:latin typeface="Calibri"/>
                        </a:rPr>
                        <a:t>-r</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0.9</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38" name="Table 37"/>
          <p:cNvGraphicFramePr>
            <a:graphicFrameLocks noGrp="1"/>
          </p:cNvGraphicFramePr>
          <p:nvPr/>
        </p:nvGraphicFramePr>
        <p:xfrm>
          <a:off x="3276600" y="2841625"/>
          <a:ext cx="1295400" cy="892176"/>
        </p:xfrm>
        <a:graphic>
          <a:graphicData uri="http://schemas.openxmlformats.org/drawingml/2006/table">
            <a:tbl>
              <a:tblPr/>
              <a:tblGrid>
                <a:gridCol w="431800"/>
                <a:gridCol w="431800"/>
                <a:gridCol w="431800"/>
              </a:tblGrid>
              <a:tr h="223044">
                <a:tc>
                  <a:txBody>
                    <a:bodyPr/>
                    <a:lstStyle/>
                    <a:p>
                      <a:pPr algn="ctr" fontAlgn="b"/>
                      <a:r>
                        <a:rPr lang="en-US" sz="1400" b="0" i="0" u="none" strike="noStrike" dirty="0" smtClean="0">
                          <a:solidFill>
                            <a:srgbClr val="000000"/>
                          </a:solidFill>
                          <a:latin typeface="Calibri"/>
                        </a:rPr>
                        <a:t>+r</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latin typeface="Calibri"/>
                        </a:rPr>
                        <a:t>+t</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latin typeface="Calibri"/>
                        </a:rPr>
                        <a:t>0.8</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3044">
                <a:tc>
                  <a:txBody>
                    <a:bodyPr/>
                    <a:lstStyle/>
                    <a:p>
                      <a:pPr algn="ctr" fontAlgn="b"/>
                      <a:r>
                        <a:rPr lang="en-US" sz="1400" b="0" i="0" u="none" strike="noStrike" dirty="0" smtClean="0">
                          <a:solidFill>
                            <a:srgbClr val="000000"/>
                          </a:solidFill>
                          <a:latin typeface="Calibri"/>
                        </a:rPr>
                        <a:t>+r</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latin typeface="Calibri"/>
                        </a:rPr>
                        <a:t>-t</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0.2</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3044">
                <a:tc>
                  <a:txBody>
                    <a:bodyPr/>
                    <a:lstStyle/>
                    <a:p>
                      <a:pPr algn="ctr" fontAlgn="b"/>
                      <a:r>
                        <a:rPr lang="en-US" sz="1400" b="0" i="0" u="none" strike="noStrike" dirty="0" smtClean="0">
                          <a:solidFill>
                            <a:srgbClr val="000000"/>
                          </a:solidFill>
                          <a:latin typeface="Calibri"/>
                        </a:rPr>
                        <a:t>-r</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latin typeface="Calibri"/>
                        </a:rPr>
                        <a:t>+t</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0.1</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3044">
                <a:tc>
                  <a:txBody>
                    <a:bodyPr/>
                    <a:lstStyle/>
                    <a:p>
                      <a:pPr algn="ctr" fontAlgn="b"/>
                      <a:r>
                        <a:rPr lang="en-US" sz="1400" b="0" i="0" u="none" strike="noStrike" dirty="0" smtClean="0">
                          <a:solidFill>
                            <a:srgbClr val="000000"/>
                          </a:solidFill>
                          <a:latin typeface="Calibri"/>
                        </a:rPr>
                        <a:t>-r</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latin typeface="Calibri"/>
                        </a:rPr>
                        <a:t>-t</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0.9</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40" name="Table 39"/>
          <p:cNvGraphicFramePr>
            <a:graphicFrameLocks noGrp="1"/>
          </p:cNvGraphicFramePr>
          <p:nvPr/>
        </p:nvGraphicFramePr>
        <p:xfrm>
          <a:off x="5249863" y="2841625"/>
          <a:ext cx="1371600" cy="892176"/>
        </p:xfrm>
        <a:graphic>
          <a:graphicData uri="http://schemas.openxmlformats.org/drawingml/2006/table">
            <a:tbl>
              <a:tblPr/>
              <a:tblGrid>
                <a:gridCol w="457200"/>
                <a:gridCol w="457200"/>
                <a:gridCol w="457200"/>
              </a:tblGrid>
              <a:tr h="223044">
                <a:tc>
                  <a:txBody>
                    <a:bodyPr/>
                    <a:lstStyle/>
                    <a:p>
                      <a:pPr algn="ctr" fontAlgn="b"/>
                      <a:r>
                        <a:rPr lang="en-US" sz="1400" b="0" i="0" u="none" strike="noStrike" dirty="0" smtClean="0">
                          <a:solidFill>
                            <a:srgbClr val="000000"/>
                          </a:solidFill>
                          <a:latin typeface="Calibri"/>
                        </a:rPr>
                        <a:t>+t</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latin typeface="Calibri"/>
                        </a:rPr>
                        <a:t>+l</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latin typeface="Calibri"/>
                        </a:rPr>
                        <a:t>0.3</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3044">
                <a:tc>
                  <a:txBody>
                    <a:bodyPr/>
                    <a:lstStyle/>
                    <a:p>
                      <a:pPr algn="ctr" fontAlgn="b"/>
                      <a:r>
                        <a:rPr lang="en-US" sz="1400" b="0" i="0" u="none" strike="noStrike" dirty="0" smtClean="0">
                          <a:solidFill>
                            <a:srgbClr val="000000"/>
                          </a:solidFill>
                          <a:latin typeface="Calibri"/>
                        </a:rPr>
                        <a:t>+t</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latin typeface="Calibri"/>
                        </a:rPr>
                        <a:t>-l</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0.7</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3044">
                <a:tc>
                  <a:txBody>
                    <a:bodyPr/>
                    <a:lstStyle/>
                    <a:p>
                      <a:pPr algn="ctr" fontAlgn="b"/>
                      <a:r>
                        <a:rPr lang="en-US" sz="1400" b="0" i="0" u="none" strike="noStrike" dirty="0" smtClean="0">
                          <a:solidFill>
                            <a:srgbClr val="000000"/>
                          </a:solidFill>
                          <a:latin typeface="Calibri"/>
                        </a:rPr>
                        <a:t>-t</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latin typeface="Calibri"/>
                        </a:rPr>
                        <a:t>+l</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0.1</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3044">
                <a:tc>
                  <a:txBody>
                    <a:bodyPr/>
                    <a:lstStyle/>
                    <a:p>
                      <a:pPr algn="ctr" fontAlgn="b"/>
                      <a:r>
                        <a:rPr lang="en-US" sz="1400" b="0" i="0" u="none" strike="noStrike" dirty="0" smtClean="0">
                          <a:solidFill>
                            <a:srgbClr val="000000"/>
                          </a:solidFill>
                          <a:latin typeface="Calibri"/>
                        </a:rPr>
                        <a:t>-t</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latin typeface="Calibri"/>
                        </a:rPr>
                        <a:t>-l</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0.9</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43" name="Table 42"/>
          <p:cNvGraphicFramePr>
            <a:graphicFrameLocks noGrp="1"/>
          </p:cNvGraphicFramePr>
          <p:nvPr/>
        </p:nvGraphicFramePr>
        <p:xfrm>
          <a:off x="5257800" y="5181600"/>
          <a:ext cx="1371600" cy="446088"/>
        </p:xfrm>
        <a:graphic>
          <a:graphicData uri="http://schemas.openxmlformats.org/drawingml/2006/table">
            <a:tbl>
              <a:tblPr/>
              <a:tblGrid>
                <a:gridCol w="457200"/>
                <a:gridCol w="457200"/>
                <a:gridCol w="457200"/>
              </a:tblGrid>
              <a:tr h="223044">
                <a:tc>
                  <a:txBody>
                    <a:bodyPr/>
                    <a:lstStyle/>
                    <a:p>
                      <a:pPr algn="ctr" fontAlgn="b"/>
                      <a:r>
                        <a:rPr lang="en-US" sz="1400" b="0" i="0" u="none" strike="noStrike" dirty="0" smtClean="0">
                          <a:solidFill>
                            <a:srgbClr val="000000"/>
                          </a:solidFill>
                          <a:latin typeface="Calibri"/>
                        </a:rPr>
                        <a:t>+t</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latin typeface="Calibri"/>
                        </a:rPr>
                        <a:t>+l</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latin typeface="Calibri"/>
                        </a:rPr>
                        <a:t>0.3</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3044">
                <a:tc>
                  <a:txBody>
                    <a:bodyPr/>
                    <a:lstStyle/>
                    <a:p>
                      <a:pPr algn="ctr" fontAlgn="b"/>
                      <a:r>
                        <a:rPr lang="en-US" sz="1400" b="0" i="0" u="none" strike="noStrike" dirty="0" smtClean="0">
                          <a:solidFill>
                            <a:srgbClr val="000000"/>
                          </a:solidFill>
                          <a:latin typeface="Calibri"/>
                        </a:rPr>
                        <a:t>-t</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latin typeface="Calibri"/>
                        </a:rPr>
                        <a:t>+l</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0.1</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45" name="Picture 44" descr="txp_fig"/>
          <p:cNvPicPr>
            <a:picLocks noChangeAspect="1"/>
          </p:cNvPicPr>
          <p:nvPr>
            <p:custDataLst>
              <p:tags r:id="rId7"/>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3048000" y="4311650"/>
            <a:ext cx="1120775" cy="260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46" name="Table 45"/>
          <p:cNvGraphicFramePr>
            <a:graphicFrameLocks noGrp="1"/>
          </p:cNvGraphicFramePr>
          <p:nvPr/>
        </p:nvGraphicFramePr>
        <p:xfrm>
          <a:off x="1524000" y="5181600"/>
          <a:ext cx="1219200" cy="446088"/>
        </p:xfrm>
        <a:graphic>
          <a:graphicData uri="http://schemas.openxmlformats.org/drawingml/2006/table">
            <a:tbl>
              <a:tblPr/>
              <a:tblGrid>
                <a:gridCol w="609600"/>
                <a:gridCol w="609600"/>
              </a:tblGrid>
              <a:tr h="223044">
                <a:tc>
                  <a:txBody>
                    <a:bodyPr/>
                    <a:lstStyle/>
                    <a:p>
                      <a:pPr algn="ctr" fontAlgn="b"/>
                      <a:r>
                        <a:rPr lang="en-US" sz="1400" b="0" i="0" u="none" strike="noStrike" dirty="0" smtClean="0">
                          <a:solidFill>
                            <a:srgbClr val="000000"/>
                          </a:solidFill>
                          <a:latin typeface="Calibri"/>
                        </a:rPr>
                        <a:t>+r</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0.1</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3044">
                <a:tc>
                  <a:txBody>
                    <a:bodyPr/>
                    <a:lstStyle/>
                    <a:p>
                      <a:pPr algn="ctr" fontAlgn="b"/>
                      <a:r>
                        <a:rPr lang="en-US" sz="1400" b="0" i="0" u="none" strike="noStrike" dirty="0" smtClean="0">
                          <a:solidFill>
                            <a:srgbClr val="000000"/>
                          </a:solidFill>
                          <a:latin typeface="Calibri"/>
                        </a:rPr>
                        <a:t>-r</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0.9</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47" name="Table 46"/>
          <p:cNvGraphicFramePr>
            <a:graphicFrameLocks noGrp="1"/>
          </p:cNvGraphicFramePr>
          <p:nvPr/>
        </p:nvGraphicFramePr>
        <p:xfrm>
          <a:off x="3352800" y="5181600"/>
          <a:ext cx="1295400" cy="892176"/>
        </p:xfrm>
        <a:graphic>
          <a:graphicData uri="http://schemas.openxmlformats.org/drawingml/2006/table">
            <a:tbl>
              <a:tblPr/>
              <a:tblGrid>
                <a:gridCol w="431800"/>
                <a:gridCol w="431800"/>
                <a:gridCol w="431800"/>
              </a:tblGrid>
              <a:tr h="223044">
                <a:tc>
                  <a:txBody>
                    <a:bodyPr/>
                    <a:lstStyle/>
                    <a:p>
                      <a:pPr algn="ctr" fontAlgn="b"/>
                      <a:r>
                        <a:rPr lang="en-US" sz="1400" b="0" i="0" u="none" strike="noStrike" dirty="0" smtClean="0">
                          <a:solidFill>
                            <a:srgbClr val="000000"/>
                          </a:solidFill>
                          <a:latin typeface="Calibri"/>
                        </a:rPr>
                        <a:t>+r</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latin typeface="Calibri"/>
                        </a:rPr>
                        <a:t>+t</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latin typeface="Calibri"/>
                        </a:rPr>
                        <a:t>0.8</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3044">
                <a:tc>
                  <a:txBody>
                    <a:bodyPr/>
                    <a:lstStyle/>
                    <a:p>
                      <a:pPr algn="ctr" fontAlgn="b"/>
                      <a:r>
                        <a:rPr lang="en-US" sz="1400" b="0" i="0" u="none" strike="noStrike" dirty="0" smtClean="0">
                          <a:solidFill>
                            <a:srgbClr val="000000"/>
                          </a:solidFill>
                          <a:latin typeface="Calibri"/>
                        </a:rPr>
                        <a:t>+r</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latin typeface="Calibri"/>
                        </a:rPr>
                        <a:t>-t</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0.2</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3044">
                <a:tc>
                  <a:txBody>
                    <a:bodyPr/>
                    <a:lstStyle/>
                    <a:p>
                      <a:pPr algn="ctr" fontAlgn="b"/>
                      <a:r>
                        <a:rPr lang="en-US" sz="1400" b="0" i="0" u="none" strike="noStrike" dirty="0" smtClean="0">
                          <a:solidFill>
                            <a:srgbClr val="000000"/>
                          </a:solidFill>
                          <a:latin typeface="Calibri"/>
                        </a:rPr>
                        <a:t>-r</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latin typeface="Calibri"/>
                        </a:rPr>
                        <a:t>+t</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0.1</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3044">
                <a:tc>
                  <a:txBody>
                    <a:bodyPr/>
                    <a:lstStyle/>
                    <a:p>
                      <a:pPr algn="ctr" fontAlgn="b"/>
                      <a:r>
                        <a:rPr lang="en-US" sz="1400" b="0" i="0" u="none" strike="noStrike" dirty="0" smtClean="0">
                          <a:solidFill>
                            <a:srgbClr val="000000"/>
                          </a:solidFill>
                          <a:latin typeface="Calibri"/>
                        </a:rPr>
                        <a:t>-r</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latin typeface="Calibri"/>
                        </a:rPr>
                        <a:t>-t</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0.9</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18" name="Picture 1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280813" y="1447800"/>
            <a:ext cx="4758786" cy="47188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355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55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2355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28300" y="1371600"/>
            <a:ext cx="5537543" cy="1740541"/>
          </a:xfrm>
          <a:prstGeom prst="rect">
            <a:avLst/>
          </a:prstGeom>
        </p:spPr>
      </p:pic>
      <p:sp>
        <p:nvSpPr>
          <p:cNvPr id="30729" name="Title 10"/>
          <p:cNvSpPr>
            <a:spLocks noGrp="1"/>
          </p:cNvSpPr>
          <p:nvPr>
            <p:ph type="title"/>
          </p:nvPr>
        </p:nvSpPr>
        <p:spPr/>
        <p:txBody>
          <a:bodyPr/>
          <a:lstStyle/>
          <a:p>
            <a:r>
              <a:rPr lang="en-US" dirty="0" smtClean="0">
                <a:ea typeface="ＭＳ Ｐゴシック" pitchFamily="34" charset="-128"/>
              </a:rPr>
              <a:t>Operation 1: Join Factors</a:t>
            </a:r>
          </a:p>
        </p:txBody>
      </p:sp>
      <p:sp>
        <p:nvSpPr>
          <p:cNvPr id="24579" name="Rectangle 3"/>
          <p:cNvSpPr>
            <a:spLocks noGrp="1" noChangeArrowheads="1"/>
          </p:cNvSpPr>
          <p:nvPr>
            <p:ph idx="1"/>
          </p:nvPr>
        </p:nvSpPr>
        <p:spPr>
          <a:xfrm>
            <a:off x="457200" y="1447800"/>
            <a:ext cx="5715000" cy="4525963"/>
          </a:xfrm>
        </p:spPr>
        <p:txBody>
          <a:bodyPr/>
          <a:lstStyle/>
          <a:p>
            <a:r>
              <a:rPr lang="en-US" sz="2000" dirty="0" smtClean="0">
                <a:ea typeface="ＭＳ Ｐゴシック" pitchFamily="34" charset="-128"/>
              </a:rPr>
              <a:t>First basic operation: </a:t>
            </a:r>
            <a:r>
              <a:rPr lang="en-US" sz="2000" dirty="0" smtClean="0">
                <a:solidFill>
                  <a:srgbClr val="CC0000"/>
                </a:solidFill>
                <a:ea typeface="ＭＳ Ｐゴシック" pitchFamily="34" charset="-128"/>
              </a:rPr>
              <a:t>joining factors</a:t>
            </a:r>
          </a:p>
          <a:p>
            <a:r>
              <a:rPr lang="en-US" sz="2000" dirty="0" smtClean="0">
                <a:ea typeface="ＭＳ Ｐゴシック" pitchFamily="34" charset="-128"/>
              </a:rPr>
              <a:t>Combining factors:</a:t>
            </a:r>
          </a:p>
          <a:p>
            <a:pPr lvl="1"/>
            <a:r>
              <a:rPr lang="en-US" sz="1800" dirty="0" smtClean="0">
                <a:solidFill>
                  <a:srgbClr val="CC0000"/>
                </a:solidFill>
                <a:ea typeface="ＭＳ Ｐゴシック" pitchFamily="34" charset="-128"/>
              </a:rPr>
              <a:t>Just like a database join</a:t>
            </a:r>
          </a:p>
          <a:p>
            <a:pPr lvl="1"/>
            <a:r>
              <a:rPr lang="en-US" sz="1800" dirty="0" smtClean="0">
                <a:ea typeface="ＭＳ Ｐゴシック" pitchFamily="34" charset="-128"/>
              </a:rPr>
              <a:t>Get all factors over the joining variable</a:t>
            </a:r>
          </a:p>
          <a:p>
            <a:pPr lvl="1"/>
            <a:r>
              <a:rPr lang="en-US" sz="1800" dirty="0" smtClean="0">
                <a:ea typeface="ＭＳ Ｐゴシック" pitchFamily="34" charset="-128"/>
              </a:rPr>
              <a:t>Build a new factor over the union of the variables involved</a:t>
            </a:r>
          </a:p>
          <a:p>
            <a:pPr lvl="4"/>
            <a:endParaRPr lang="en-US" sz="1100" dirty="0" smtClean="0">
              <a:ea typeface="ＭＳ Ｐゴシック" pitchFamily="34" charset="-128"/>
            </a:endParaRPr>
          </a:p>
          <a:p>
            <a:pPr>
              <a:spcBef>
                <a:spcPct val="0"/>
              </a:spcBef>
            </a:pPr>
            <a:r>
              <a:rPr lang="en-US" sz="2000" dirty="0" smtClean="0">
                <a:ea typeface="ＭＳ Ｐゴシック" pitchFamily="34" charset="-128"/>
              </a:rPr>
              <a:t>Example: Join on R</a:t>
            </a:r>
          </a:p>
          <a:p>
            <a:endParaRPr lang="en-US" sz="2000" dirty="0" smtClean="0">
              <a:ea typeface="ＭＳ Ｐゴシック" pitchFamily="34" charset="-128"/>
            </a:endParaRPr>
          </a:p>
          <a:p>
            <a:pPr lvl="1"/>
            <a:endParaRPr lang="en-US" sz="1800" dirty="0" smtClean="0">
              <a:ea typeface="ＭＳ Ｐゴシック" pitchFamily="34" charset="-128"/>
            </a:endParaRPr>
          </a:p>
          <a:p>
            <a:pPr lvl="1"/>
            <a:endParaRPr lang="en-US" sz="2000" dirty="0" smtClean="0">
              <a:ea typeface="ＭＳ Ｐゴシック" pitchFamily="34" charset="-128"/>
            </a:endParaRPr>
          </a:p>
          <a:p>
            <a:pPr lvl="1"/>
            <a:endParaRPr lang="en-US" sz="2000" dirty="0" smtClean="0">
              <a:ea typeface="ＭＳ Ｐゴシック" pitchFamily="34" charset="-128"/>
            </a:endParaRPr>
          </a:p>
          <a:p>
            <a:pPr lvl="1"/>
            <a:endParaRPr lang="en-US" sz="2000" dirty="0" smtClean="0">
              <a:ea typeface="ＭＳ Ｐゴシック" pitchFamily="34" charset="-128"/>
            </a:endParaRPr>
          </a:p>
          <a:p>
            <a:pPr lvl="1"/>
            <a:endParaRPr lang="en-US" sz="2000" dirty="0" smtClean="0">
              <a:ea typeface="ＭＳ Ｐゴシック" pitchFamily="34" charset="-128"/>
            </a:endParaRPr>
          </a:p>
          <a:p>
            <a:pPr lvl="1"/>
            <a:endParaRPr lang="en-US" sz="1800" dirty="0" smtClean="0">
              <a:ea typeface="ＭＳ Ｐゴシック" pitchFamily="34" charset="-128"/>
            </a:endParaRPr>
          </a:p>
          <a:p>
            <a:pPr lvl="1"/>
            <a:r>
              <a:rPr lang="en-US" sz="1800" dirty="0" smtClean="0">
                <a:ea typeface="ＭＳ Ｐゴシック" pitchFamily="34" charset="-128"/>
              </a:rPr>
              <a:t>Computation for each entry: </a:t>
            </a:r>
            <a:r>
              <a:rPr lang="en-US" sz="1800" dirty="0" err="1" smtClean="0">
                <a:ea typeface="ＭＳ Ｐゴシック" pitchFamily="34" charset="-128"/>
              </a:rPr>
              <a:t>pointwise</a:t>
            </a:r>
            <a:r>
              <a:rPr lang="en-US" sz="1800" dirty="0" smtClean="0">
                <a:ea typeface="ＭＳ Ｐゴシック" pitchFamily="34" charset="-128"/>
              </a:rPr>
              <a:t> products</a:t>
            </a:r>
          </a:p>
        </p:txBody>
      </p:sp>
      <p:pic>
        <p:nvPicPr>
          <p:cNvPr id="24580" name="Picture 4" descr="txp_fig"/>
          <p:cNvPicPr>
            <a:picLocks noChangeAspect="1" noChangeArrowheads="1"/>
          </p:cNvPicPr>
          <p:nvPr>
            <p:custDataLst>
              <p:tags r:id="rId1"/>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4733925" y="4237037"/>
            <a:ext cx="219075" cy="201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581" name="AutoShape 5"/>
          <p:cNvSpPr>
            <a:spLocks noChangeArrowheads="1"/>
          </p:cNvSpPr>
          <p:nvPr/>
        </p:nvSpPr>
        <p:spPr bwMode="auto">
          <a:xfrm>
            <a:off x="7010400" y="4237037"/>
            <a:ext cx="990600" cy="304800"/>
          </a:xfrm>
          <a:prstGeom prst="rightArrow">
            <a:avLst>
              <a:gd name="adj1" fmla="val 50000"/>
              <a:gd name="adj2" fmla="val 81250"/>
            </a:avLst>
          </a:prstGeom>
          <a:solidFill>
            <a:schemeClr val="accent1"/>
          </a:solidFill>
          <a:ln w="9525">
            <a:solidFill>
              <a:schemeClr val="tx1"/>
            </a:solidFill>
            <a:miter lim="800000"/>
            <a:headEnd/>
            <a:tailEnd/>
          </a:ln>
        </p:spPr>
        <p:txBody>
          <a:bodyPr wrap="none" anchor="ctr"/>
          <a:lstStyle/>
          <a:p>
            <a:endParaRPr lang="en-US"/>
          </a:p>
        </p:txBody>
      </p:sp>
      <p:pic>
        <p:nvPicPr>
          <p:cNvPr id="17" name="Picture 16" descr="txp_fig"/>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3490913" y="4170362"/>
            <a:ext cx="890587" cy="363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17" descr="txp_fig"/>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5308600" y="4167187"/>
            <a:ext cx="128905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9" name="Picture 38" descr="txp_fig"/>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8420100" y="4159250"/>
            <a:ext cx="1344613" cy="363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19" descr="txp_fig"/>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6172200" y="6477000"/>
            <a:ext cx="4297363" cy="309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27" name="Table 26"/>
          <p:cNvGraphicFramePr>
            <a:graphicFrameLocks noGrp="1"/>
          </p:cNvGraphicFramePr>
          <p:nvPr>
            <p:extLst>
              <p:ext uri="{D42A27DB-BD31-4B8C-83A1-F6EECF244321}">
                <p14:modId xmlns:p14="http://schemas.microsoft.com/office/powerpoint/2010/main" val="1006763430"/>
              </p:ext>
            </p:extLst>
          </p:nvPr>
        </p:nvGraphicFramePr>
        <p:xfrm>
          <a:off x="3352800" y="4724400"/>
          <a:ext cx="1219200" cy="568326"/>
        </p:xfrm>
        <a:graphic>
          <a:graphicData uri="http://schemas.openxmlformats.org/drawingml/2006/table">
            <a:tbl>
              <a:tblPr/>
              <a:tblGrid>
                <a:gridCol w="609600"/>
                <a:gridCol w="609600"/>
              </a:tblGrid>
              <a:tr h="284163">
                <a:tc>
                  <a:txBody>
                    <a:bodyPr/>
                    <a:lstStyle/>
                    <a:p>
                      <a:pPr algn="ctr" fontAlgn="b"/>
                      <a:r>
                        <a:rPr lang="en-US" sz="1800" b="0" i="0" u="none" strike="noStrike" dirty="0" smtClean="0">
                          <a:solidFill>
                            <a:srgbClr val="000000"/>
                          </a:solidFill>
                          <a:latin typeface="Calibri"/>
                        </a:rPr>
                        <a:t>+r</a:t>
                      </a:r>
                      <a:endParaRPr lang="en-US" sz="1800" b="0" i="0" u="none" strike="noStrike" dirty="0">
                        <a:solidFill>
                          <a:srgbClr val="000000"/>
                        </a:solidFill>
                        <a:latin typeface="Calibri"/>
                      </a:endParaRPr>
                    </a:p>
                  </a:txBody>
                  <a:tcPr marL="9525" marR="9525" marT="953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0.1</a:t>
                      </a:r>
                    </a:p>
                  </a:txBody>
                  <a:tcPr marL="9525" marR="9525" marT="953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4163">
                <a:tc>
                  <a:txBody>
                    <a:bodyPr/>
                    <a:lstStyle/>
                    <a:p>
                      <a:pPr algn="ctr" fontAlgn="b"/>
                      <a:r>
                        <a:rPr lang="en-US" sz="1800" b="0" i="0" u="none" strike="noStrike" dirty="0" smtClean="0">
                          <a:solidFill>
                            <a:srgbClr val="000000"/>
                          </a:solidFill>
                          <a:latin typeface="Calibri"/>
                        </a:rPr>
                        <a:t>-r</a:t>
                      </a:r>
                      <a:endParaRPr lang="en-US" sz="1800" b="0" i="0" u="none" strike="noStrike" dirty="0">
                        <a:solidFill>
                          <a:srgbClr val="000000"/>
                        </a:solidFill>
                        <a:latin typeface="Calibri"/>
                      </a:endParaRPr>
                    </a:p>
                  </a:txBody>
                  <a:tcPr marL="9525" marR="9525" marT="953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0.9</a:t>
                      </a:r>
                    </a:p>
                  </a:txBody>
                  <a:tcPr marL="9525" marR="9525" marT="953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28" name="Table 27"/>
          <p:cNvGraphicFramePr>
            <a:graphicFrameLocks noGrp="1"/>
          </p:cNvGraphicFramePr>
          <p:nvPr>
            <p:extLst>
              <p:ext uri="{D42A27DB-BD31-4B8C-83A1-F6EECF244321}">
                <p14:modId xmlns:p14="http://schemas.microsoft.com/office/powerpoint/2010/main" val="648706158"/>
              </p:ext>
            </p:extLst>
          </p:nvPr>
        </p:nvGraphicFramePr>
        <p:xfrm>
          <a:off x="5334000" y="4724400"/>
          <a:ext cx="1295400" cy="1135332"/>
        </p:xfrm>
        <a:graphic>
          <a:graphicData uri="http://schemas.openxmlformats.org/drawingml/2006/table">
            <a:tbl>
              <a:tblPr/>
              <a:tblGrid>
                <a:gridCol w="431800"/>
                <a:gridCol w="431800"/>
                <a:gridCol w="431800"/>
              </a:tblGrid>
              <a:tr h="283766">
                <a:tc>
                  <a:txBody>
                    <a:bodyPr/>
                    <a:lstStyle/>
                    <a:p>
                      <a:pPr algn="ctr" fontAlgn="b"/>
                      <a:r>
                        <a:rPr lang="en-US" sz="1800" b="0" i="0" u="none" strike="noStrike" dirty="0" smtClean="0">
                          <a:solidFill>
                            <a:srgbClr val="000000"/>
                          </a:solidFill>
                          <a:latin typeface="Calibri"/>
                        </a:rPr>
                        <a:t>+r</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0.8</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3766">
                <a:tc>
                  <a:txBody>
                    <a:bodyPr/>
                    <a:lstStyle/>
                    <a:p>
                      <a:pPr algn="ctr" fontAlgn="b"/>
                      <a:r>
                        <a:rPr lang="en-US" sz="1800" b="0" i="0" u="none" strike="noStrike" dirty="0" smtClean="0">
                          <a:solidFill>
                            <a:srgbClr val="000000"/>
                          </a:solidFill>
                          <a:latin typeface="Calibri"/>
                        </a:rPr>
                        <a:t>+r</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0.2</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3766">
                <a:tc>
                  <a:txBody>
                    <a:bodyPr/>
                    <a:lstStyle/>
                    <a:p>
                      <a:pPr algn="ctr" fontAlgn="b"/>
                      <a:r>
                        <a:rPr lang="en-US" sz="1800" b="0" i="0" u="none" strike="noStrike" dirty="0" smtClean="0">
                          <a:solidFill>
                            <a:srgbClr val="000000"/>
                          </a:solidFill>
                          <a:latin typeface="Calibri"/>
                        </a:rPr>
                        <a:t>-r</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0.1</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3766">
                <a:tc>
                  <a:txBody>
                    <a:bodyPr/>
                    <a:lstStyle/>
                    <a:p>
                      <a:pPr algn="ctr" fontAlgn="b"/>
                      <a:r>
                        <a:rPr lang="en-US" sz="1800" b="0" i="0" u="none" strike="noStrike" dirty="0" smtClean="0">
                          <a:solidFill>
                            <a:srgbClr val="000000"/>
                          </a:solidFill>
                          <a:latin typeface="Calibri"/>
                        </a:rPr>
                        <a:t>-r</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0.9</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29" name="Table 28"/>
          <p:cNvGraphicFramePr>
            <a:graphicFrameLocks noGrp="1"/>
          </p:cNvGraphicFramePr>
          <p:nvPr>
            <p:extLst>
              <p:ext uri="{D42A27DB-BD31-4B8C-83A1-F6EECF244321}">
                <p14:modId xmlns:p14="http://schemas.microsoft.com/office/powerpoint/2010/main" val="3043889348"/>
              </p:ext>
            </p:extLst>
          </p:nvPr>
        </p:nvGraphicFramePr>
        <p:xfrm>
          <a:off x="8305800" y="4724400"/>
          <a:ext cx="1600200" cy="1135332"/>
        </p:xfrm>
        <a:graphic>
          <a:graphicData uri="http://schemas.openxmlformats.org/drawingml/2006/table">
            <a:tbl>
              <a:tblPr/>
              <a:tblGrid>
                <a:gridCol w="457200"/>
                <a:gridCol w="457200"/>
                <a:gridCol w="685800"/>
              </a:tblGrid>
              <a:tr h="283766">
                <a:tc>
                  <a:txBody>
                    <a:bodyPr/>
                    <a:lstStyle/>
                    <a:p>
                      <a:pPr algn="ctr" fontAlgn="b"/>
                      <a:r>
                        <a:rPr lang="en-US" sz="1800" b="0" i="0" u="none" strike="noStrike" dirty="0" smtClean="0">
                          <a:solidFill>
                            <a:srgbClr val="000000"/>
                          </a:solidFill>
                          <a:latin typeface="Calibri"/>
                        </a:rPr>
                        <a:t>+r</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0.08</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3766">
                <a:tc>
                  <a:txBody>
                    <a:bodyPr/>
                    <a:lstStyle/>
                    <a:p>
                      <a:pPr algn="ctr" fontAlgn="b"/>
                      <a:r>
                        <a:rPr lang="en-US" sz="1800" b="0" i="0" u="none" strike="noStrike" dirty="0" smtClean="0">
                          <a:solidFill>
                            <a:srgbClr val="000000"/>
                          </a:solidFill>
                          <a:latin typeface="Calibri"/>
                        </a:rPr>
                        <a:t>+r</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0.02</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3766">
                <a:tc>
                  <a:txBody>
                    <a:bodyPr/>
                    <a:lstStyle/>
                    <a:p>
                      <a:pPr algn="ctr" fontAlgn="b"/>
                      <a:r>
                        <a:rPr lang="en-US" sz="1800" b="0" i="0" u="none" strike="noStrike" dirty="0" smtClean="0">
                          <a:solidFill>
                            <a:srgbClr val="000000"/>
                          </a:solidFill>
                          <a:latin typeface="Calibri"/>
                        </a:rPr>
                        <a:t>-r</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0.09</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3766">
                <a:tc>
                  <a:txBody>
                    <a:bodyPr/>
                    <a:lstStyle/>
                    <a:p>
                      <a:pPr algn="ctr" fontAlgn="b"/>
                      <a:r>
                        <a:rPr lang="en-US" sz="1800" b="0" i="0" u="none" strike="noStrike" dirty="0" smtClean="0">
                          <a:solidFill>
                            <a:srgbClr val="000000"/>
                          </a:solidFill>
                          <a:latin typeface="Calibri"/>
                        </a:rPr>
                        <a:t>-r</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0.81</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30785" name="Oval 15"/>
          <p:cNvSpPr>
            <a:spLocks noChangeArrowheads="1"/>
          </p:cNvSpPr>
          <p:nvPr/>
        </p:nvSpPr>
        <p:spPr bwMode="auto">
          <a:xfrm>
            <a:off x="2436813" y="5310187"/>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sp>
        <p:nvSpPr>
          <p:cNvPr id="30786" name="Oval 11"/>
          <p:cNvSpPr>
            <a:spLocks noChangeArrowheads="1"/>
          </p:cNvSpPr>
          <p:nvPr/>
        </p:nvSpPr>
        <p:spPr bwMode="auto">
          <a:xfrm>
            <a:off x="2438400" y="4243387"/>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p>
        </p:txBody>
      </p:sp>
      <p:cxnSp>
        <p:nvCxnSpPr>
          <p:cNvPr id="30787" name="AutoShape 12"/>
          <p:cNvCxnSpPr>
            <a:cxnSpLocks noChangeShapeType="1"/>
          </p:cNvCxnSpPr>
          <p:nvPr/>
        </p:nvCxnSpPr>
        <p:spPr bwMode="auto">
          <a:xfrm rot="5400000">
            <a:off x="2437607" y="5042693"/>
            <a:ext cx="533400" cy="1587"/>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38" name="Oval 15"/>
          <p:cNvSpPr>
            <a:spLocks noChangeArrowheads="1"/>
          </p:cNvSpPr>
          <p:nvPr/>
        </p:nvSpPr>
        <p:spPr bwMode="auto">
          <a:xfrm>
            <a:off x="10287000" y="4852987"/>
            <a:ext cx="838200" cy="533400"/>
          </a:xfrm>
          <a:prstGeom prst="ellipse">
            <a:avLst/>
          </a:prstGeom>
          <a:solidFill>
            <a:schemeClr val="bg1"/>
          </a:solidFill>
          <a:ln w="28575">
            <a:solidFill>
              <a:schemeClr val="tx1"/>
            </a:solidFill>
            <a:round/>
            <a:headEnd/>
            <a:tailEnd/>
          </a:ln>
        </p:spPr>
        <p:txBody>
          <a:bodyPr wrap="none" anchor="ctr"/>
          <a:lstStyle/>
          <a:p>
            <a:pPr algn="ctr"/>
            <a:r>
              <a:rPr lang="en-US" sz="2400" i="1" dirty="0">
                <a:latin typeface="Times New Roman" pitchFamily="18" charset="0"/>
                <a:cs typeface="Times New Roman" pitchFamily="18" charset="0"/>
              </a:rPr>
              <a:t>R,T</a:t>
            </a:r>
            <a:endParaRPr lang="en-US" sz="2400" baseline="-25000"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78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78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58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58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579">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1" grpId="0" animBg="1"/>
      <p:bldP spid="30785" grpId="0" animBg="1"/>
      <p:bldP spid="30786" grpId="0" animBg="1"/>
      <p:bldP spid="3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lstStyle/>
          <a:p>
            <a:r>
              <a:rPr lang="en-US" smtClean="0">
                <a:ea typeface="ＭＳ Ｐゴシック" pitchFamily="34" charset="-128"/>
              </a:rPr>
              <a:t>Example: Multiple Joins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1600200"/>
            <a:ext cx="8536056" cy="4487526"/>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82000" y="0"/>
            <a:ext cx="3810000" cy="2002971"/>
          </a:xfrm>
          <a:prstGeom prst="rect">
            <a:avLst/>
          </a:prstGeom>
        </p:spPr>
      </p:pic>
      <p:sp>
        <p:nvSpPr>
          <p:cNvPr id="32769" name="Title 1"/>
          <p:cNvSpPr>
            <a:spLocks noGrp="1"/>
          </p:cNvSpPr>
          <p:nvPr>
            <p:ph type="title"/>
          </p:nvPr>
        </p:nvSpPr>
        <p:spPr>
          <a:xfrm>
            <a:off x="0" y="-25400"/>
            <a:ext cx="8153400" cy="1143000"/>
          </a:xfrm>
        </p:spPr>
        <p:txBody>
          <a:bodyPr/>
          <a:lstStyle/>
          <a:p>
            <a:r>
              <a:rPr lang="en-US" dirty="0" smtClean="0">
                <a:ea typeface="ＭＳ Ｐゴシック" pitchFamily="34" charset="-128"/>
              </a:rPr>
              <a:t>Example: Multiple Joins</a:t>
            </a:r>
          </a:p>
        </p:txBody>
      </p:sp>
      <p:sp>
        <p:nvSpPr>
          <p:cNvPr id="32771" name="Oval 15"/>
          <p:cNvSpPr>
            <a:spLocks noChangeArrowheads="1"/>
          </p:cNvSpPr>
          <p:nvPr/>
        </p:nvSpPr>
        <p:spPr bwMode="auto">
          <a:xfrm>
            <a:off x="457200" y="32385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pic>
        <p:nvPicPr>
          <p:cNvPr id="32772" name="Picture 25" descr="txp_fig"/>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768475" y="1524000"/>
            <a:ext cx="7318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2773" name="Picture 27" descr="txp_fig"/>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1616075" y="2895600"/>
            <a:ext cx="1060450" cy="312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2774" name="Oval 11"/>
          <p:cNvSpPr>
            <a:spLocks noChangeArrowheads="1"/>
          </p:cNvSpPr>
          <p:nvPr/>
        </p:nvSpPr>
        <p:spPr bwMode="auto">
          <a:xfrm>
            <a:off x="458787" y="21717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p>
        </p:txBody>
      </p:sp>
      <p:cxnSp>
        <p:nvCxnSpPr>
          <p:cNvPr id="32775" name="AutoShape 12"/>
          <p:cNvCxnSpPr>
            <a:cxnSpLocks noChangeShapeType="1"/>
            <a:stCxn id="32774" idx="4"/>
            <a:endCxn id="32771" idx="0"/>
          </p:cNvCxnSpPr>
          <p:nvPr/>
        </p:nvCxnSpPr>
        <p:spPr bwMode="auto">
          <a:xfrm rot="5400000">
            <a:off x="457994" y="2971006"/>
            <a:ext cx="533400" cy="1587"/>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27" name="TextBox 26"/>
          <p:cNvSpPr txBox="1">
            <a:spLocks noChangeArrowheads="1"/>
          </p:cNvSpPr>
          <p:nvPr/>
        </p:nvSpPr>
        <p:spPr bwMode="auto">
          <a:xfrm>
            <a:off x="2667000" y="2247900"/>
            <a:ext cx="2057400"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sz="2800" dirty="0">
                <a:solidFill>
                  <a:schemeClr val="accent2"/>
                </a:solidFill>
                <a:latin typeface="Calibri" pitchFamily="34" charset="0"/>
                <a:cs typeface="Calibri" pitchFamily="34" charset="0"/>
              </a:rPr>
              <a:t>Join R</a:t>
            </a:r>
          </a:p>
        </p:txBody>
      </p:sp>
      <p:sp>
        <p:nvSpPr>
          <p:cNvPr id="32777" name="Oval 25"/>
          <p:cNvSpPr>
            <a:spLocks noChangeArrowheads="1"/>
          </p:cNvSpPr>
          <p:nvPr/>
        </p:nvSpPr>
        <p:spPr bwMode="auto">
          <a:xfrm>
            <a:off x="457200" y="43053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L</a:t>
            </a:r>
            <a:endParaRPr lang="en-US" sz="2400" baseline="-25000">
              <a:latin typeface="Times New Roman" pitchFamily="18" charset="0"/>
              <a:cs typeface="Times New Roman" pitchFamily="18" charset="0"/>
            </a:endParaRPr>
          </a:p>
        </p:txBody>
      </p:sp>
      <p:cxnSp>
        <p:nvCxnSpPr>
          <p:cNvPr id="32778" name="AutoShape 12"/>
          <p:cNvCxnSpPr>
            <a:cxnSpLocks noChangeShapeType="1"/>
            <a:stCxn id="32771" idx="4"/>
            <a:endCxn id="32777" idx="0"/>
          </p:cNvCxnSpPr>
          <p:nvPr/>
        </p:nvCxnSpPr>
        <p:spPr bwMode="auto">
          <a:xfrm rot="5400000">
            <a:off x="457200" y="4038600"/>
            <a:ext cx="533400" cy="317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32779" name="Picture 31" descr="txp_fig"/>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1616075" y="4838700"/>
            <a:ext cx="1030287" cy="312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 name="Oval 50"/>
          <p:cNvSpPr>
            <a:spLocks noChangeArrowheads="1"/>
          </p:cNvSpPr>
          <p:nvPr/>
        </p:nvSpPr>
        <p:spPr bwMode="auto">
          <a:xfrm>
            <a:off x="6553200" y="3429000"/>
            <a:ext cx="1295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r>
              <a:rPr lang="en-US" sz="2400">
                <a:sym typeface="Symbol" pitchFamily="18" charset="2"/>
              </a:rPr>
              <a:t> </a:t>
            </a:r>
            <a:r>
              <a:rPr lang="en-US" sz="2400" i="1">
                <a:latin typeface="Times New Roman" pitchFamily="18" charset="0"/>
                <a:cs typeface="Times New Roman" pitchFamily="18" charset="0"/>
                <a:sym typeface="Symbol" pitchFamily="18" charset="2"/>
              </a:rPr>
              <a:t>T</a:t>
            </a:r>
            <a:endParaRPr lang="en-US" sz="2400" baseline="-25000">
              <a:latin typeface="Times New Roman" pitchFamily="18" charset="0"/>
              <a:cs typeface="Times New Roman" pitchFamily="18" charset="0"/>
            </a:endParaRPr>
          </a:p>
        </p:txBody>
      </p:sp>
      <p:sp>
        <p:nvSpPr>
          <p:cNvPr id="30" name="Oval 29"/>
          <p:cNvSpPr>
            <a:spLocks noChangeArrowheads="1"/>
          </p:cNvSpPr>
          <p:nvPr/>
        </p:nvSpPr>
        <p:spPr bwMode="auto">
          <a:xfrm>
            <a:off x="6934200" y="4495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L</a:t>
            </a:r>
            <a:endParaRPr lang="en-US" sz="2400" baseline="-25000">
              <a:latin typeface="Times New Roman" pitchFamily="18" charset="0"/>
              <a:cs typeface="Times New Roman" pitchFamily="18" charset="0"/>
            </a:endParaRPr>
          </a:p>
        </p:txBody>
      </p:sp>
      <p:cxnSp>
        <p:nvCxnSpPr>
          <p:cNvPr id="31" name="AutoShape 12"/>
          <p:cNvCxnSpPr>
            <a:cxnSpLocks noChangeShapeType="1"/>
            <a:stCxn id="51" idx="4"/>
            <a:endCxn id="30" idx="0"/>
          </p:cNvCxnSpPr>
          <p:nvPr/>
        </p:nvCxnSpPr>
        <p:spPr bwMode="auto">
          <a:xfrm rot="5400000">
            <a:off x="6934201" y="4229100"/>
            <a:ext cx="533400" cy="317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34" name="Picture 33" descr="txp_fig"/>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4808538" y="2238375"/>
            <a:ext cx="1103312"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24" name="Table 23"/>
          <p:cNvGraphicFramePr>
            <a:graphicFrameLocks noGrp="1"/>
          </p:cNvGraphicFramePr>
          <p:nvPr>
            <p:extLst>
              <p:ext uri="{D42A27DB-BD31-4B8C-83A1-F6EECF244321}">
                <p14:modId xmlns:p14="http://schemas.microsoft.com/office/powerpoint/2010/main" val="181843064"/>
              </p:ext>
            </p:extLst>
          </p:nvPr>
        </p:nvGraphicFramePr>
        <p:xfrm>
          <a:off x="1557337" y="1981200"/>
          <a:ext cx="1219200" cy="628650"/>
        </p:xfrm>
        <a:graphic>
          <a:graphicData uri="http://schemas.openxmlformats.org/drawingml/2006/table">
            <a:tbl>
              <a:tblPr/>
              <a:tblGrid>
                <a:gridCol w="609600"/>
                <a:gridCol w="609600"/>
              </a:tblGrid>
              <a:tr h="114300">
                <a:tc>
                  <a:txBody>
                    <a:bodyPr/>
                    <a:lstStyle/>
                    <a:p>
                      <a:pPr algn="ctr" fontAlgn="b"/>
                      <a:r>
                        <a:rPr lang="en-US" sz="2000" b="0" i="0" u="none" strike="noStrike" dirty="0" smtClean="0">
                          <a:solidFill>
                            <a:srgbClr val="000000"/>
                          </a:solidFill>
                          <a:latin typeface="Calibri"/>
                        </a:rPr>
                        <a:t>+r</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14300">
                <a:tc>
                  <a:txBody>
                    <a:bodyPr/>
                    <a:lstStyle/>
                    <a:p>
                      <a:pPr algn="ctr" fontAlgn="b"/>
                      <a:r>
                        <a:rPr lang="en-US" sz="2000" b="0" i="0" u="none" strike="noStrike" dirty="0" smtClean="0">
                          <a:solidFill>
                            <a:srgbClr val="000000"/>
                          </a:solidFill>
                          <a:latin typeface="Calibri"/>
                        </a:rPr>
                        <a:t>-r</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969110511"/>
              </p:ext>
            </p:extLst>
          </p:nvPr>
        </p:nvGraphicFramePr>
        <p:xfrm>
          <a:off x="1511300" y="3352800"/>
          <a:ext cx="1295400" cy="1257300"/>
        </p:xfrm>
        <a:graphic>
          <a:graphicData uri="http://schemas.openxmlformats.org/drawingml/2006/table">
            <a:tbl>
              <a:tblPr/>
              <a:tblGrid>
                <a:gridCol w="431800"/>
                <a:gridCol w="431800"/>
                <a:gridCol w="431800"/>
              </a:tblGrid>
              <a:tr h="95250">
                <a:tc>
                  <a:txBody>
                    <a:bodyPr/>
                    <a:lstStyle/>
                    <a:p>
                      <a:pPr algn="ctr" fontAlgn="b"/>
                      <a:r>
                        <a:rPr lang="en-US" sz="2000" b="0" i="0" u="none" strike="noStrike" dirty="0" smtClean="0">
                          <a:solidFill>
                            <a:srgbClr val="000000"/>
                          </a:solidFill>
                          <a:latin typeface="Calibri"/>
                        </a:rPr>
                        <a:t>+r</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+r</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-r</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-r</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29" name="Table 28"/>
          <p:cNvGraphicFramePr>
            <a:graphicFrameLocks noGrp="1"/>
          </p:cNvGraphicFramePr>
          <p:nvPr>
            <p:extLst>
              <p:ext uri="{D42A27DB-BD31-4B8C-83A1-F6EECF244321}">
                <p14:modId xmlns:p14="http://schemas.microsoft.com/office/powerpoint/2010/main" val="3251811561"/>
              </p:ext>
            </p:extLst>
          </p:nvPr>
        </p:nvGraphicFramePr>
        <p:xfrm>
          <a:off x="1525587" y="5295900"/>
          <a:ext cx="1295400" cy="1257300"/>
        </p:xfrm>
        <a:graphic>
          <a:graphicData uri="http://schemas.openxmlformats.org/drawingml/2006/table">
            <a:tbl>
              <a:tblPr/>
              <a:tblGrid>
                <a:gridCol w="431800"/>
                <a:gridCol w="431800"/>
                <a:gridCol w="431800"/>
              </a:tblGrid>
              <a:tr h="95250">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35" name="Table 34"/>
          <p:cNvGraphicFramePr>
            <a:graphicFrameLocks noGrp="1"/>
          </p:cNvGraphicFramePr>
          <p:nvPr>
            <p:extLst>
              <p:ext uri="{D42A27DB-BD31-4B8C-83A1-F6EECF244321}">
                <p14:modId xmlns:p14="http://schemas.microsoft.com/office/powerpoint/2010/main" val="3618398770"/>
              </p:ext>
            </p:extLst>
          </p:nvPr>
        </p:nvGraphicFramePr>
        <p:xfrm>
          <a:off x="4572000" y="2667000"/>
          <a:ext cx="1600200" cy="1257300"/>
        </p:xfrm>
        <a:graphic>
          <a:graphicData uri="http://schemas.openxmlformats.org/drawingml/2006/table">
            <a:tbl>
              <a:tblPr/>
              <a:tblGrid>
                <a:gridCol w="457200"/>
                <a:gridCol w="457200"/>
                <a:gridCol w="685800"/>
              </a:tblGrid>
              <a:tr h="95250">
                <a:tc>
                  <a:txBody>
                    <a:bodyPr/>
                    <a:lstStyle/>
                    <a:p>
                      <a:pPr algn="ctr" fontAlgn="b"/>
                      <a:r>
                        <a:rPr lang="en-US" sz="2000" b="0" i="0" u="none" strike="noStrike" dirty="0" smtClean="0">
                          <a:solidFill>
                            <a:srgbClr val="000000"/>
                          </a:solidFill>
                          <a:latin typeface="Calibri"/>
                        </a:rPr>
                        <a:t>+r</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0.08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+r</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-r</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-r</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0.81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36" name="Picture 35" descr="txp_fig"/>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4814888" y="4838700"/>
            <a:ext cx="1030287" cy="312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37" name="Table 36"/>
          <p:cNvGraphicFramePr>
            <a:graphicFrameLocks noGrp="1"/>
          </p:cNvGraphicFramePr>
          <p:nvPr>
            <p:extLst>
              <p:ext uri="{D42A27DB-BD31-4B8C-83A1-F6EECF244321}">
                <p14:modId xmlns:p14="http://schemas.microsoft.com/office/powerpoint/2010/main" val="819565907"/>
              </p:ext>
            </p:extLst>
          </p:nvPr>
        </p:nvGraphicFramePr>
        <p:xfrm>
          <a:off x="4724400" y="5295900"/>
          <a:ext cx="1295400" cy="1257300"/>
        </p:xfrm>
        <a:graphic>
          <a:graphicData uri="http://schemas.openxmlformats.org/drawingml/2006/table">
            <a:tbl>
              <a:tblPr/>
              <a:tblGrid>
                <a:gridCol w="431800"/>
                <a:gridCol w="431800"/>
                <a:gridCol w="431800"/>
              </a:tblGrid>
              <a:tr h="95250">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1" name="AutoShape 5"/>
          <p:cNvSpPr>
            <a:spLocks noChangeArrowheads="1"/>
          </p:cNvSpPr>
          <p:nvPr/>
        </p:nvSpPr>
        <p:spPr bwMode="auto">
          <a:xfrm>
            <a:off x="3200400" y="3086100"/>
            <a:ext cx="990600" cy="304800"/>
          </a:xfrm>
          <a:prstGeom prst="rightArrow">
            <a:avLst>
              <a:gd name="adj1" fmla="val 50000"/>
              <a:gd name="adj2" fmla="val 81250"/>
            </a:avLst>
          </a:prstGeom>
          <a:solidFill>
            <a:schemeClr val="accent1"/>
          </a:solidFill>
          <a:ln w="9525">
            <a:solidFill>
              <a:schemeClr val="tx1"/>
            </a:solidFill>
            <a:miter lim="800000"/>
            <a:headEnd/>
            <a:tailEnd/>
          </a:ln>
        </p:spPr>
        <p:txBody>
          <a:bodyPr wrap="none" anchor="ctr"/>
          <a:lstStyle/>
          <a:p>
            <a:endParaRPr lang="en-US"/>
          </a:p>
        </p:txBody>
      </p:sp>
      <p:sp>
        <p:nvSpPr>
          <p:cNvPr id="26" name="Oval 25"/>
          <p:cNvSpPr>
            <a:spLocks noChangeArrowheads="1"/>
          </p:cNvSpPr>
          <p:nvPr/>
        </p:nvSpPr>
        <p:spPr bwMode="auto">
          <a:xfrm>
            <a:off x="9753600" y="2590800"/>
            <a:ext cx="1295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r>
              <a:rPr lang="en-US" sz="2400">
                <a:sym typeface="Symbol" pitchFamily="18" charset="2"/>
              </a:rPr>
              <a:t> </a:t>
            </a:r>
            <a:r>
              <a:rPr lang="en-US" sz="2400" i="1">
                <a:latin typeface="Times New Roman" pitchFamily="18" charset="0"/>
                <a:cs typeface="Times New Roman" pitchFamily="18" charset="0"/>
              </a:rPr>
              <a:t>T, L</a:t>
            </a:r>
            <a:endParaRPr lang="en-US" sz="2400" baseline="-25000">
              <a:latin typeface="Times New Roman" pitchFamily="18" charset="0"/>
              <a:cs typeface="Times New Roman" pitchFamily="18" charset="0"/>
            </a:endParaRPr>
          </a:p>
        </p:txBody>
      </p:sp>
      <p:pic>
        <p:nvPicPr>
          <p:cNvPr id="28" name="Picture 27" descr="txp_fig"/>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9601200" y="3657600"/>
            <a:ext cx="1489075" cy="306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32" name="Table 31"/>
          <p:cNvGraphicFramePr>
            <a:graphicFrameLocks noGrp="1"/>
          </p:cNvGraphicFramePr>
          <p:nvPr>
            <p:extLst>
              <p:ext uri="{D42A27DB-BD31-4B8C-83A1-F6EECF244321}">
                <p14:modId xmlns:p14="http://schemas.microsoft.com/office/powerpoint/2010/main" val="492717894"/>
              </p:ext>
            </p:extLst>
          </p:nvPr>
        </p:nvGraphicFramePr>
        <p:xfrm>
          <a:off x="9144000" y="4038600"/>
          <a:ext cx="2667000" cy="2514600"/>
        </p:xfrm>
        <a:graphic>
          <a:graphicData uri="http://schemas.openxmlformats.org/drawingml/2006/table">
            <a:tbl>
              <a:tblPr/>
              <a:tblGrid>
                <a:gridCol w="609600"/>
                <a:gridCol w="609600"/>
                <a:gridCol w="609600"/>
                <a:gridCol w="838200"/>
              </a:tblGrid>
              <a:tr h="190500">
                <a:tc>
                  <a:txBody>
                    <a:bodyPr/>
                    <a:lstStyle/>
                    <a:p>
                      <a:pPr algn="ctr" fontAlgn="b"/>
                      <a:r>
                        <a:rPr lang="en-US" sz="1800" b="0" i="0" u="none" strike="noStrike" dirty="0" smtClean="0">
                          <a:solidFill>
                            <a:srgbClr val="000000"/>
                          </a:solidFill>
                          <a:latin typeface="Calibri"/>
                        </a:rPr>
                        <a:t>+r</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+l</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0.024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ctr" fontAlgn="b"/>
                      <a:r>
                        <a:rPr lang="en-US" sz="1800" b="0" i="0" u="none" strike="noStrike" dirty="0" smtClean="0">
                          <a:solidFill>
                            <a:srgbClr val="000000"/>
                          </a:solidFill>
                          <a:latin typeface="Calibri"/>
                        </a:rPr>
                        <a:t>+r</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-l</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0.056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ctr" fontAlgn="b"/>
                      <a:r>
                        <a:rPr lang="en-US" sz="1800" b="0" i="0" u="none" strike="noStrike" dirty="0" smtClean="0">
                          <a:solidFill>
                            <a:srgbClr val="000000"/>
                          </a:solidFill>
                          <a:latin typeface="Calibri"/>
                        </a:rPr>
                        <a:t>+r</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+l</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ctr" fontAlgn="b"/>
                      <a:r>
                        <a:rPr lang="en-US" sz="1800" b="0" i="0" u="none" strike="noStrike" dirty="0" smtClean="0">
                          <a:solidFill>
                            <a:srgbClr val="000000"/>
                          </a:solidFill>
                          <a:latin typeface="Calibri"/>
                        </a:rPr>
                        <a:t>+r</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-l</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0.018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ctr" fontAlgn="b"/>
                      <a:r>
                        <a:rPr lang="en-US" sz="1800" b="0" i="0" u="none" strike="noStrike" dirty="0" smtClean="0">
                          <a:solidFill>
                            <a:srgbClr val="000000"/>
                          </a:solidFill>
                          <a:latin typeface="Calibri"/>
                        </a:rPr>
                        <a:t>-r</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+l</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0.027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ctr" fontAlgn="b"/>
                      <a:r>
                        <a:rPr lang="en-US" sz="1800" b="0" i="0" u="none" strike="noStrike" dirty="0" smtClean="0">
                          <a:solidFill>
                            <a:srgbClr val="000000"/>
                          </a:solidFill>
                          <a:latin typeface="Calibri"/>
                        </a:rPr>
                        <a:t>-r</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-l</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0.063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ctr" fontAlgn="b"/>
                      <a:r>
                        <a:rPr lang="en-US" sz="1800" b="0" i="0" u="none" strike="noStrike" dirty="0" smtClean="0">
                          <a:solidFill>
                            <a:srgbClr val="000000"/>
                          </a:solidFill>
                          <a:latin typeface="Calibri"/>
                        </a:rPr>
                        <a:t>-r</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+l</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0.081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ctr" fontAlgn="b"/>
                      <a:r>
                        <a:rPr lang="en-US" sz="1800" b="0" i="0" u="none" strike="noStrike" dirty="0" smtClean="0">
                          <a:solidFill>
                            <a:srgbClr val="000000"/>
                          </a:solidFill>
                          <a:latin typeface="Calibri"/>
                        </a:rPr>
                        <a:t>-r</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-l</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0.729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33" name="AutoShape 5"/>
          <p:cNvSpPr>
            <a:spLocks noChangeArrowheads="1"/>
          </p:cNvSpPr>
          <p:nvPr/>
        </p:nvSpPr>
        <p:spPr bwMode="auto">
          <a:xfrm>
            <a:off x="8153400" y="3048000"/>
            <a:ext cx="990600" cy="304800"/>
          </a:xfrm>
          <a:prstGeom prst="rightArrow">
            <a:avLst>
              <a:gd name="adj1" fmla="val 50000"/>
              <a:gd name="adj2" fmla="val 81250"/>
            </a:avLst>
          </a:prstGeom>
          <a:solidFill>
            <a:schemeClr val="accent1"/>
          </a:solidFill>
          <a:ln w="9525">
            <a:solidFill>
              <a:schemeClr val="tx1"/>
            </a:solidFill>
            <a:miter lim="800000"/>
            <a:headEnd/>
            <a:tailEnd/>
          </a:ln>
        </p:spPr>
        <p:txBody>
          <a:bodyPr wrap="none" anchor="ctr"/>
          <a:lstStyle/>
          <a:p>
            <a:endParaRPr lang="en-US"/>
          </a:p>
        </p:txBody>
      </p:sp>
      <p:sp>
        <p:nvSpPr>
          <p:cNvPr id="38" name="TextBox 37"/>
          <p:cNvSpPr txBox="1">
            <a:spLocks noChangeArrowheads="1"/>
          </p:cNvSpPr>
          <p:nvPr/>
        </p:nvSpPr>
        <p:spPr bwMode="auto">
          <a:xfrm>
            <a:off x="7467600" y="2362200"/>
            <a:ext cx="2057400"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sz="2800" dirty="0">
                <a:solidFill>
                  <a:schemeClr val="accent2"/>
                </a:solidFill>
                <a:latin typeface="Calibri" pitchFamily="34" charset="0"/>
                <a:cs typeface="Calibri" pitchFamily="34" charset="0"/>
              </a:rPr>
              <a:t>Join </a:t>
            </a:r>
            <a:r>
              <a:rPr lang="en-US" sz="2800" dirty="0" smtClean="0">
                <a:solidFill>
                  <a:schemeClr val="accent2"/>
                </a:solidFill>
                <a:latin typeface="Calibri" pitchFamily="34" charset="0"/>
                <a:cs typeface="Calibri" pitchFamily="34" charset="0"/>
              </a:rPr>
              <a:t>T</a:t>
            </a:r>
            <a:endParaRPr lang="en-US" sz="2800" dirty="0">
              <a:solidFill>
                <a:schemeClr val="accent2"/>
              </a:solidFill>
              <a:latin typeface="Calibri" pitchFamily="34" charset="0"/>
              <a:cs typeface="Calibri" pitchFamily="34" charset="0"/>
            </a:endParaRPr>
          </a:p>
        </p:txBody>
      </p:sp>
    </p:spTree>
    <p:extLst>
      <p:ext uri="{BB962C8B-B14F-4D97-AF65-F5344CB8AC3E}">
        <p14:creationId xmlns:p14="http://schemas.microsoft.com/office/powerpoint/2010/main" val="31466215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51" grpId="0" animBg="1"/>
      <p:bldP spid="30" grpId="0" animBg="1"/>
      <p:bldP spid="41" grpId="0" animBg="1"/>
      <p:bldP spid="26" grpId="0" animBg="1"/>
      <p:bldP spid="33" grpId="0" animBg="1"/>
      <p:bldP spid="3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8800" y="1447800"/>
            <a:ext cx="6361366" cy="4499640"/>
          </a:xfrm>
          <a:prstGeom prst="rect">
            <a:avLst/>
          </a:prstGeom>
        </p:spPr>
      </p:pic>
      <p:sp>
        <p:nvSpPr>
          <p:cNvPr id="34817" name="Rectangle 2"/>
          <p:cNvSpPr>
            <a:spLocks noGrp="1" noChangeArrowheads="1"/>
          </p:cNvSpPr>
          <p:nvPr>
            <p:ph type="title"/>
          </p:nvPr>
        </p:nvSpPr>
        <p:spPr/>
        <p:txBody>
          <a:bodyPr/>
          <a:lstStyle/>
          <a:p>
            <a:r>
              <a:rPr lang="en-US" smtClean="0">
                <a:ea typeface="ＭＳ Ｐゴシック" pitchFamily="34" charset="-128"/>
              </a:rPr>
              <a:t>Operation 2: Eliminate</a:t>
            </a:r>
          </a:p>
        </p:txBody>
      </p:sp>
      <p:sp>
        <p:nvSpPr>
          <p:cNvPr id="34818" name="Rectangle 3"/>
          <p:cNvSpPr>
            <a:spLocks noGrp="1" noChangeArrowheads="1"/>
          </p:cNvSpPr>
          <p:nvPr>
            <p:ph idx="1"/>
          </p:nvPr>
        </p:nvSpPr>
        <p:spPr>
          <a:xfrm>
            <a:off x="406400" y="1397001"/>
            <a:ext cx="5613400" cy="4729164"/>
          </a:xfrm>
        </p:spPr>
        <p:txBody>
          <a:bodyPr/>
          <a:lstStyle/>
          <a:p>
            <a:r>
              <a:rPr lang="en-US" sz="2400" dirty="0" smtClean="0">
                <a:ea typeface="ＭＳ Ｐゴシック" pitchFamily="34" charset="-128"/>
              </a:rPr>
              <a:t>Second basic operation: </a:t>
            </a:r>
            <a:r>
              <a:rPr lang="en-US" sz="2400" dirty="0" smtClean="0">
                <a:solidFill>
                  <a:srgbClr val="CC0000"/>
                </a:solidFill>
                <a:ea typeface="ＭＳ Ｐゴシック" pitchFamily="34" charset="-128"/>
              </a:rPr>
              <a:t>marginalization</a:t>
            </a:r>
          </a:p>
          <a:p>
            <a:pPr lvl="6"/>
            <a:endParaRPr lang="en-US" sz="500" dirty="0" smtClean="0">
              <a:solidFill>
                <a:srgbClr val="CC0000"/>
              </a:solidFill>
              <a:ea typeface="ＭＳ Ｐゴシック" pitchFamily="34" charset="-128"/>
            </a:endParaRPr>
          </a:p>
          <a:p>
            <a:r>
              <a:rPr lang="en-US" sz="2400" dirty="0" smtClean="0">
                <a:ea typeface="ＭＳ Ｐゴシック" pitchFamily="34" charset="-128"/>
              </a:rPr>
              <a:t>Take a factor and sum out a variable</a:t>
            </a:r>
          </a:p>
          <a:p>
            <a:pPr lvl="2"/>
            <a:endParaRPr lang="en-US" sz="500" dirty="0" smtClean="0">
              <a:ea typeface="ＭＳ Ｐゴシック" pitchFamily="34" charset="-128"/>
            </a:endParaRPr>
          </a:p>
          <a:p>
            <a:pPr lvl="1"/>
            <a:r>
              <a:rPr lang="en-US" sz="2000" dirty="0" smtClean="0">
                <a:ea typeface="ＭＳ Ｐゴシック" pitchFamily="34" charset="-128"/>
              </a:rPr>
              <a:t>Shrinks a factor to a smaller one</a:t>
            </a:r>
          </a:p>
          <a:p>
            <a:pPr lvl="4"/>
            <a:endParaRPr lang="en-US" sz="500" dirty="0" smtClean="0">
              <a:ea typeface="ＭＳ Ｐゴシック" pitchFamily="34" charset="-128"/>
            </a:endParaRPr>
          </a:p>
          <a:p>
            <a:pPr lvl="1"/>
            <a:r>
              <a:rPr lang="en-US" sz="2000" dirty="0" smtClean="0">
                <a:ea typeface="ＭＳ Ｐゴシック" pitchFamily="34" charset="-128"/>
              </a:rPr>
              <a:t>A </a:t>
            </a:r>
            <a:r>
              <a:rPr lang="en-US" sz="2000" dirty="0" smtClean="0">
                <a:solidFill>
                  <a:srgbClr val="CC0000"/>
                </a:solidFill>
                <a:ea typeface="ＭＳ Ｐゴシック" pitchFamily="34" charset="-128"/>
              </a:rPr>
              <a:t>projection</a:t>
            </a:r>
            <a:r>
              <a:rPr lang="en-US" sz="2000" dirty="0" smtClean="0">
                <a:ea typeface="ＭＳ Ｐゴシック" pitchFamily="34" charset="-128"/>
              </a:rPr>
              <a:t> operation</a:t>
            </a:r>
          </a:p>
          <a:p>
            <a:pPr lvl="4"/>
            <a:endParaRPr lang="en-US" sz="1400" dirty="0" smtClean="0">
              <a:ea typeface="ＭＳ Ｐゴシック" pitchFamily="34" charset="-128"/>
            </a:endParaRPr>
          </a:p>
          <a:p>
            <a:r>
              <a:rPr lang="en-US" sz="2400" dirty="0" smtClean="0">
                <a:ea typeface="ＭＳ Ｐゴシック" pitchFamily="34" charset="-128"/>
              </a:rPr>
              <a:t>Example:</a:t>
            </a:r>
          </a:p>
          <a:p>
            <a:endParaRPr lang="en-US" sz="2400" dirty="0" smtClean="0">
              <a:ea typeface="ＭＳ Ｐゴシック" pitchFamily="34" charset="-128"/>
            </a:endParaRPr>
          </a:p>
          <a:p>
            <a:endParaRPr lang="en-US" sz="2400" dirty="0" smtClean="0">
              <a:ea typeface="ＭＳ Ｐゴシック" pitchFamily="34" charset="-128"/>
            </a:endParaRPr>
          </a:p>
          <a:p>
            <a:pPr lvl="1"/>
            <a:endParaRPr lang="en-US" sz="2000" dirty="0" smtClean="0">
              <a:ea typeface="ＭＳ Ｐゴシック" pitchFamily="34" charset="-128"/>
            </a:endParaRPr>
          </a:p>
        </p:txBody>
      </p:sp>
      <p:pic>
        <p:nvPicPr>
          <p:cNvPr id="34819" name="Picture 10" descr="txp_fi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1289050" y="4305300"/>
            <a:ext cx="1346200" cy="363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582" name="AutoShape 5"/>
          <p:cNvSpPr>
            <a:spLocks noChangeArrowheads="1"/>
          </p:cNvSpPr>
          <p:nvPr/>
        </p:nvSpPr>
        <p:spPr bwMode="auto">
          <a:xfrm>
            <a:off x="3276600" y="5219700"/>
            <a:ext cx="990600" cy="304800"/>
          </a:xfrm>
          <a:prstGeom prst="rightArrow">
            <a:avLst>
              <a:gd name="adj1" fmla="val 50000"/>
              <a:gd name="adj2" fmla="val 81250"/>
            </a:avLst>
          </a:prstGeom>
          <a:solidFill>
            <a:schemeClr val="accent1"/>
          </a:solidFill>
          <a:ln w="9525">
            <a:solidFill>
              <a:schemeClr val="tx1"/>
            </a:solidFill>
            <a:miter lim="800000"/>
            <a:headEnd/>
            <a:tailEnd/>
          </a:ln>
        </p:spPr>
        <p:txBody>
          <a:bodyPr wrap="none" anchor="ctr"/>
          <a:lstStyle/>
          <a:p>
            <a:endParaRPr lang="en-US"/>
          </a:p>
        </p:txBody>
      </p:sp>
      <p:pic>
        <p:nvPicPr>
          <p:cNvPr id="12" name="Picture 11" descr="txp_fi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5160963" y="4591050"/>
            <a:ext cx="890587" cy="363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descr="txp_fi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3190875" y="4718050"/>
            <a:ext cx="1184275" cy="273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13" name="Table 12"/>
          <p:cNvGraphicFramePr>
            <a:graphicFrameLocks noGrp="1"/>
          </p:cNvGraphicFramePr>
          <p:nvPr>
            <p:extLst>
              <p:ext uri="{D42A27DB-BD31-4B8C-83A1-F6EECF244321}">
                <p14:modId xmlns:p14="http://schemas.microsoft.com/office/powerpoint/2010/main" val="920287147"/>
              </p:ext>
            </p:extLst>
          </p:nvPr>
        </p:nvGraphicFramePr>
        <p:xfrm>
          <a:off x="1143000" y="4838700"/>
          <a:ext cx="1600200" cy="1257300"/>
        </p:xfrm>
        <a:graphic>
          <a:graphicData uri="http://schemas.openxmlformats.org/drawingml/2006/table">
            <a:tbl>
              <a:tblPr/>
              <a:tblGrid>
                <a:gridCol w="457200"/>
                <a:gridCol w="457200"/>
                <a:gridCol w="685800"/>
              </a:tblGrid>
              <a:tr h="95250">
                <a:tc>
                  <a:txBody>
                    <a:bodyPr/>
                    <a:lstStyle/>
                    <a:p>
                      <a:pPr algn="ctr" fontAlgn="b"/>
                      <a:r>
                        <a:rPr lang="en-US" sz="2000" b="0" i="0" u="none" strike="noStrike" dirty="0" smtClean="0">
                          <a:solidFill>
                            <a:srgbClr val="000000"/>
                          </a:solidFill>
                          <a:latin typeface="Calibri"/>
                        </a:rPr>
                        <a:t>+r</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0.08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+r</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-r</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-r</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0.81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425357449"/>
              </p:ext>
            </p:extLst>
          </p:nvPr>
        </p:nvGraphicFramePr>
        <p:xfrm>
          <a:off x="4953000" y="5124450"/>
          <a:ext cx="1371600" cy="628650"/>
        </p:xfrm>
        <a:graphic>
          <a:graphicData uri="http://schemas.openxmlformats.org/drawingml/2006/table">
            <a:tbl>
              <a:tblPr/>
              <a:tblGrid>
                <a:gridCol w="609600"/>
                <a:gridCol w="762000"/>
              </a:tblGrid>
              <a:tr h="114300">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0.17</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14300">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0.83</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8">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58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4173943"/>
            <a:ext cx="8915400" cy="2760256"/>
          </a:xfrm>
          <a:prstGeom prst="rect">
            <a:avLst/>
          </a:prstGeom>
        </p:spPr>
      </p:pic>
      <p:sp>
        <p:nvSpPr>
          <p:cNvPr id="35841" name="Title 1"/>
          <p:cNvSpPr>
            <a:spLocks noGrp="1"/>
          </p:cNvSpPr>
          <p:nvPr>
            <p:ph type="title"/>
          </p:nvPr>
        </p:nvSpPr>
        <p:spPr/>
        <p:txBody>
          <a:bodyPr/>
          <a:lstStyle/>
          <a:p>
            <a:r>
              <a:rPr lang="en-US" smtClean="0">
                <a:ea typeface="ＭＳ Ｐゴシック" pitchFamily="34" charset="-128"/>
              </a:rPr>
              <a:t>Multiple Elimination</a:t>
            </a:r>
          </a:p>
        </p:txBody>
      </p:sp>
      <p:sp>
        <p:nvSpPr>
          <p:cNvPr id="27" name="TextBox 26"/>
          <p:cNvSpPr txBox="1">
            <a:spLocks noChangeArrowheads="1"/>
          </p:cNvSpPr>
          <p:nvPr/>
        </p:nvSpPr>
        <p:spPr bwMode="auto">
          <a:xfrm>
            <a:off x="4495800" y="1941513"/>
            <a:ext cx="1447800" cy="954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sz="2800" dirty="0">
                <a:solidFill>
                  <a:schemeClr val="accent2"/>
                </a:solidFill>
                <a:latin typeface="Calibri" pitchFamily="34" charset="0"/>
                <a:cs typeface="Calibri" pitchFamily="34" charset="0"/>
              </a:rPr>
              <a:t>Sum</a:t>
            </a:r>
          </a:p>
          <a:p>
            <a:pPr algn="ctr" eaLnBrk="1" hangingPunct="1"/>
            <a:r>
              <a:rPr lang="en-US" sz="2800" dirty="0">
                <a:solidFill>
                  <a:schemeClr val="accent2"/>
                </a:solidFill>
                <a:latin typeface="Calibri" pitchFamily="34" charset="0"/>
                <a:cs typeface="Calibri" pitchFamily="34" charset="0"/>
              </a:rPr>
              <a:t>out R</a:t>
            </a:r>
          </a:p>
        </p:txBody>
      </p:sp>
      <p:sp>
        <p:nvSpPr>
          <p:cNvPr id="16" name="TextBox 15"/>
          <p:cNvSpPr txBox="1">
            <a:spLocks noChangeArrowheads="1"/>
          </p:cNvSpPr>
          <p:nvPr/>
        </p:nvSpPr>
        <p:spPr bwMode="auto">
          <a:xfrm>
            <a:off x="7239000" y="1905000"/>
            <a:ext cx="2057400" cy="954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sz="2800" dirty="0">
                <a:solidFill>
                  <a:schemeClr val="accent2"/>
                </a:solidFill>
                <a:latin typeface="Calibri" pitchFamily="34" charset="0"/>
                <a:cs typeface="Calibri" pitchFamily="34" charset="0"/>
              </a:rPr>
              <a:t>Sum</a:t>
            </a:r>
          </a:p>
          <a:p>
            <a:pPr algn="ctr" eaLnBrk="1" hangingPunct="1"/>
            <a:r>
              <a:rPr lang="en-US" sz="2800" dirty="0">
                <a:solidFill>
                  <a:schemeClr val="accent2"/>
                </a:solidFill>
                <a:latin typeface="Calibri" pitchFamily="34" charset="0"/>
                <a:cs typeface="Calibri" pitchFamily="34" charset="0"/>
              </a:rPr>
              <a:t>out T</a:t>
            </a:r>
          </a:p>
        </p:txBody>
      </p:sp>
      <p:sp>
        <p:nvSpPr>
          <p:cNvPr id="17" name="Oval 16"/>
          <p:cNvSpPr>
            <a:spLocks noChangeArrowheads="1"/>
          </p:cNvSpPr>
          <p:nvPr/>
        </p:nvSpPr>
        <p:spPr bwMode="auto">
          <a:xfrm>
            <a:off x="5943600" y="1219200"/>
            <a:ext cx="1295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 L</a:t>
            </a:r>
            <a:endParaRPr lang="en-US" sz="2400" baseline="-25000">
              <a:latin typeface="Times New Roman" pitchFamily="18" charset="0"/>
              <a:cs typeface="Times New Roman" pitchFamily="18" charset="0"/>
            </a:endParaRPr>
          </a:p>
        </p:txBody>
      </p:sp>
      <p:pic>
        <p:nvPicPr>
          <p:cNvPr id="24" name="Picture 23" descr="txp_fi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6202362" y="2362200"/>
            <a:ext cx="1058863"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 name="Oval 20"/>
          <p:cNvSpPr>
            <a:spLocks noChangeArrowheads="1"/>
          </p:cNvSpPr>
          <p:nvPr/>
        </p:nvSpPr>
        <p:spPr bwMode="auto">
          <a:xfrm>
            <a:off x="9220200" y="1219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L</a:t>
            </a:r>
            <a:endParaRPr lang="en-US" sz="2400" baseline="-25000">
              <a:latin typeface="Times New Roman" pitchFamily="18" charset="0"/>
              <a:cs typeface="Times New Roman" pitchFamily="18" charset="0"/>
            </a:endParaRPr>
          </a:p>
        </p:txBody>
      </p:sp>
      <p:pic>
        <p:nvPicPr>
          <p:cNvPr id="28" name="Picture 27" descr="txp_fi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9296400" y="2590800"/>
            <a:ext cx="701675"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5849" name="Oval 14"/>
          <p:cNvSpPr>
            <a:spLocks noChangeArrowheads="1"/>
          </p:cNvSpPr>
          <p:nvPr/>
        </p:nvSpPr>
        <p:spPr bwMode="auto">
          <a:xfrm>
            <a:off x="2438400" y="1219200"/>
            <a:ext cx="1295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r>
              <a:rPr lang="en-US" sz="2400">
                <a:sym typeface="Symbol" pitchFamily="18" charset="2"/>
              </a:rPr>
              <a:t> </a:t>
            </a:r>
            <a:r>
              <a:rPr lang="en-US" sz="2400" i="1">
                <a:latin typeface="Times New Roman" pitchFamily="18" charset="0"/>
                <a:cs typeface="Times New Roman" pitchFamily="18" charset="0"/>
              </a:rPr>
              <a:t>T, L</a:t>
            </a:r>
            <a:endParaRPr lang="en-US" sz="2400" baseline="-25000">
              <a:latin typeface="Times New Roman" pitchFamily="18" charset="0"/>
              <a:cs typeface="Times New Roman" pitchFamily="18" charset="0"/>
            </a:endParaRPr>
          </a:p>
        </p:txBody>
      </p:sp>
      <p:pic>
        <p:nvPicPr>
          <p:cNvPr id="35850" name="Picture 18" descr="txp_fi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76200" y="2057400"/>
            <a:ext cx="1489075" cy="306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23" name="Table 22"/>
          <p:cNvGraphicFramePr>
            <a:graphicFrameLocks noGrp="1"/>
          </p:cNvGraphicFramePr>
          <p:nvPr>
            <p:extLst>
              <p:ext uri="{D42A27DB-BD31-4B8C-83A1-F6EECF244321}">
                <p14:modId xmlns:p14="http://schemas.microsoft.com/office/powerpoint/2010/main" val="2399994727"/>
              </p:ext>
            </p:extLst>
          </p:nvPr>
        </p:nvGraphicFramePr>
        <p:xfrm>
          <a:off x="1828800" y="1828800"/>
          <a:ext cx="2667000" cy="2514600"/>
        </p:xfrm>
        <a:graphic>
          <a:graphicData uri="http://schemas.openxmlformats.org/drawingml/2006/table">
            <a:tbl>
              <a:tblPr/>
              <a:tblGrid>
                <a:gridCol w="609600"/>
                <a:gridCol w="609600"/>
                <a:gridCol w="609600"/>
                <a:gridCol w="838200"/>
              </a:tblGrid>
              <a:tr h="190500">
                <a:tc>
                  <a:txBody>
                    <a:bodyPr/>
                    <a:lstStyle/>
                    <a:p>
                      <a:pPr algn="ctr" fontAlgn="b"/>
                      <a:r>
                        <a:rPr lang="en-US" sz="1800" b="0" i="0" u="none" strike="noStrike" dirty="0" smtClean="0">
                          <a:solidFill>
                            <a:srgbClr val="000000"/>
                          </a:solidFill>
                          <a:latin typeface="Calibri"/>
                        </a:rPr>
                        <a:t>+r</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+l</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0.024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ctr" fontAlgn="b"/>
                      <a:r>
                        <a:rPr lang="en-US" sz="1800" b="0" i="0" u="none" strike="noStrike" dirty="0" smtClean="0">
                          <a:solidFill>
                            <a:srgbClr val="000000"/>
                          </a:solidFill>
                          <a:latin typeface="Calibri"/>
                        </a:rPr>
                        <a:t>+r</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-l</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0.056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ctr" fontAlgn="b"/>
                      <a:r>
                        <a:rPr lang="en-US" sz="1800" b="0" i="0" u="none" strike="noStrike" dirty="0" smtClean="0">
                          <a:solidFill>
                            <a:srgbClr val="000000"/>
                          </a:solidFill>
                          <a:latin typeface="Calibri"/>
                        </a:rPr>
                        <a:t>+r</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+l</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ctr" fontAlgn="b"/>
                      <a:r>
                        <a:rPr lang="en-US" sz="1800" b="0" i="0" u="none" strike="noStrike" dirty="0" smtClean="0">
                          <a:solidFill>
                            <a:srgbClr val="000000"/>
                          </a:solidFill>
                          <a:latin typeface="Calibri"/>
                        </a:rPr>
                        <a:t>+r</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-l</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0.018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ctr" fontAlgn="b"/>
                      <a:r>
                        <a:rPr lang="en-US" sz="1800" b="0" i="0" u="none" strike="noStrike" dirty="0" smtClean="0">
                          <a:solidFill>
                            <a:srgbClr val="000000"/>
                          </a:solidFill>
                          <a:latin typeface="Calibri"/>
                        </a:rPr>
                        <a:t>-r</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+l</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0.027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ctr" fontAlgn="b"/>
                      <a:r>
                        <a:rPr lang="en-US" sz="1800" b="0" i="0" u="none" strike="noStrike" dirty="0" smtClean="0">
                          <a:solidFill>
                            <a:srgbClr val="000000"/>
                          </a:solidFill>
                          <a:latin typeface="Calibri"/>
                        </a:rPr>
                        <a:t>-r</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-l</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0.063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ctr" fontAlgn="b"/>
                      <a:r>
                        <a:rPr lang="en-US" sz="1800" b="0" i="0" u="none" strike="noStrike" dirty="0" smtClean="0">
                          <a:solidFill>
                            <a:srgbClr val="000000"/>
                          </a:solidFill>
                          <a:latin typeface="Calibri"/>
                        </a:rPr>
                        <a:t>-r</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+l</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0.081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ctr" fontAlgn="b"/>
                      <a:r>
                        <a:rPr lang="en-US" sz="1800" b="0" i="0" u="none" strike="noStrike" dirty="0" smtClean="0">
                          <a:solidFill>
                            <a:srgbClr val="000000"/>
                          </a:solidFill>
                          <a:latin typeface="Calibri"/>
                        </a:rPr>
                        <a:t>-r</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-l</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0.729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3869357653"/>
              </p:ext>
            </p:extLst>
          </p:nvPr>
        </p:nvGraphicFramePr>
        <p:xfrm>
          <a:off x="5943600" y="2819400"/>
          <a:ext cx="1600200" cy="1257300"/>
        </p:xfrm>
        <a:graphic>
          <a:graphicData uri="http://schemas.openxmlformats.org/drawingml/2006/table">
            <a:tbl>
              <a:tblPr/>
              <a:tblGrid>
                <a:gridCol w="431800"/>
                <a:gridCol w="431800"/>
                <a:gridCol w="736600"/>
              </a:tblGrid>
              <a:tr h="95250">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0.051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0.119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0.083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0.747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30" name="Table 29"/>
          <p:cNvGraphicFramePr>
            <a:graphicFrameLocks noGrp="1"/>
          </p:cNvGraphicFramePr>
          <p:nvPr>
            <p:extLst>
              <p:ext uri="{D42A27DB-BD31-4B8C-83A1-F6EECF244321}">
                <p14:modId xmlns:p14="http://schemas.microsoft.com/office/powerpoint/2010/main" val="3225986736"/>
              </p:ext>
            </p:extLst>
          </p:nvPr>
        </p:nvGraphicFramePr>
        <p:xfrm>
          <a:off x="8936037" y="3028950"/>
          <a:ext cx="1371600" cy="628650"/>
        </p:xfrm>
        <a:graphic>
          <a:graphicData uri="http://schemas.openxmlformats.org/drawingml/2006/table">
            <a:tbl>
              <a:tblPr/>
              <a:tblGrid>
                <a:gridCol w="609600"/>
                <a:gridCol w="762000"/>
              </a:tblGrid>
              <a:tr h="114300">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0.134</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14300">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0.866</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31" name="AutoShape 5"/>
          <p:cNvSpPr>
            <a:spLocks noChangeArrowheads="1"/>
          </p:cNvSpPr>
          <p:nvPr/>
        </p:nvSpPr>
        <p:spPr bwMode="auto">
          <a:xfrm>
            <a:off x="4724400" y="3200400"/>
            <a:ext cx="990600" cy="304800"/>
          </a:xfrm>
          <a:prstGeom prst="rightArrow">
            <a:avLst>
              <a:gd name="adj1" fmla="val 50000"/>
              <a:gd name="adj2" fmla="val 81250"/>
            </a:avLst>
          </a:prstGeom>
          <a:solidFill>
            <a:schemeClr val="accent1"/>
          </a:solidFill>
          <a:ln w="9525">
            <a:solidFill>
              <a:schemeClr val="tx1"/>
            </a:solidFill>
            <a:miter lim="800000"/>
            <a:headEnd/>
            <a:tailEnd/>
          </a:ln>
        </p:spPr>
        <p:txBody>
          <a:bodyPr wrap="none" anchor="ctr"/>
          <a:lstStyle/>
          <a:p>
            <a:endParaRPr lang="en-US"/>
          </a:p>
        </p:txBody>
      </p:sp>
      <p:sp>
        <p:nvSpPr>
          <p:cNvPr id="32" name="AutoShape 5"/>
          <p:cNvSpPr>
            <a:spLocks noChangeArrowheads="1"/>
          </p:cNvSpPr>
          <p:nvPr/>
        </p:nvSpPr>
        <p:spPr bwMode="auto">
          <a:xfrm>
            <a:off x="7772400" y="3162300"/>
            <a:ext cx="990600" cy="304800"/>
          </a:xfrm>
          <a:prstGeom prst="rightArrow">
            <a:avLst>
              <a:gd name="adj1" fmla="val 50000"/>
              <a:gd name="adj2" fmla="val 81250"/>
            </a:avLst>
          </a:prstGeom>
          <a:solidFill>
            <a:schemeClr val="accent1"/>
          </a:solidFill>
          <a:ln w="9525">
            <a:solidFill>
              <a:schemeClr val="tx1"/>
            </a:solidFill>
            <a:miter lim="800000"/>
            <a:headEnd/>
            <a:tailEnd/>
          </a:ln>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6" grpId="0"/>
      <p:bldP spid="17" grpId="0" animBg="1"/>
      <p:bldP spid="21" grpId="0" animBg="1"/>
      <p:bldP spid="31" grpId="0" animBg="1"/>
      <p:bldP spid="3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Thus Far: Multiple Join, Multiple Eliminate (= Inference by Enumeration)</a:t>
            </a:r>
            <a:endParaRPr lang="en-US" sz="32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1359263"/>
            <a:ext cx="8785379" cy="5517927"/>
          </a:xfrm>
          <a:prstGeom prst="rect">
            <a:avLst/>
          </a:prstGeom>
        </p:spPr>
      </p:pic>
    </p:spTree>
    <p:extLst>
      <p:ext uri="{BB962C8B-B14F-4D97-AF65-F5344CB8AC3E}">
        <p14:creationId xmlns:p14="http://schemas.microsoft.com/office/powerpoint/2010/main" val="13476203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r>
              <a:rPr lang="en-US" dirty="0" smtClean="0">
                <a:ea typeface="ＭＳ Ｐゴシック" pitchFamily="34" charset="-128"/>
              </a:rPr>
              <a:t>Example Revisited: Traffic Domain</a:t>
            </a:r>
          </a:p>
        </p:txBody>
      </p:sp>
      <p:sp>
        <p:nvSpPr>
          <p:cNvPr id="28674" name="Content Placeholder 2"/>
          <p:cNvSpPr>
            <a:spLocks noGrp="1"/>
          </p:cNvSpPr>
          <p:nvPr>
            <p:ph idx="1"/>
          </p:nvPr>
        </p:nvSpPr>
        <p:spPr>
          <a:xfrm>
            <a:off x="1600200" y="1600199"/>
            <a:ext cx="10185400" cy="4525965"/>
          </a:xfrm>
        </p:spPr>
        <p:txBody>
          <a:bodyPr/>
          <a:lstStyle/>
          <a:p>
            <a:r>
              <a:rPr lang="en-US" dirty="0" smtClean="0">
                <a:ea typeface="ＭＳ Ｐゴシック" pitchFamily="34" charset="-128"/>
              </a:rPr>
              <a:t>Random Variables</a:t>
            </a:r>
          </a:p>
          <a:p>
            <a:pPr lvl="1"/>
            <a:r>
              <a:rPr lang="en-US" dirty="0" smtClean="0">
                <a:ea typeface="ＭＳ Ｐゴシック" pitchFamily="34" charset="-128"/>
              </a:rPr>
              <a:t>R: Raining</a:t>
            </a:r>
          </a:p>
          <a:p>
            <a:pPr lvl="1"/>
            <a:r>
              <a:rPr lang="en-US" dirty="0" smtClean="0">
                <a:ea typeface="ＭＳ Ｐゴシック" pitchFamily="34" charset="-128"/>
              </a:rPr>
              <a:t>T: Traffic</a:t>
            </a:r>
          </a:p>
          <a:p>
            <a:pPr lvl="1"/>
            <a:r>
              <a:rPr lang="en-US" dirty="0" smtClean="0">
                <a:ea typeface="ＭＳ Ｐゴシック" pitchFamily="34" charset="-128"/>
              </a:rPr>
              <a:t>L: Late for class!</a:t>
            </a:r>
          </a:p>
          <a:p>
            <a:pPr lvl="1"/>
            <a:endParaRPr lang="en-US" dirty="0" smtClean="0">
              <a:ea typeface="ＭＳ Ｐゴシック" pitchFamily="34" charset="-128"/>
            </a:endParaRPr>
          </a:p>
        </p:txBody>
      </p:sp>
      <p:sp>
        <p:nvSpPr>
          <p:cNvPr id="28676" name="Oval 4"/>
          <p:cNvSpPr>
            <a:spLocks noChangeArrowheads="1"/>
          </p:cNvSpPr>
          <p:nvPr/>
        </p:nvSpPr>
        <p:spPr bwMode="auto">
          <a:xfrm>
            <a:off x="6172200" y="3200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sp>
        <p:nvSpPr>
          <p:cNvPr id="28677" name="Oval 5"/>
          <p:cNvSpPr>
            <a:spLocks noChangeArrowheads="1"/>
          </p:cNvSpPr>
          <p:nvPr/>
        </p:nvSpPr>
        <p:spPr bwMode="auto">
          <a:xfrm>
            <a:off x="6172200" y="4267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L</a:t>
            </a:r>
            <a:endParaRPr lang="en-US" sz="2400" baseline="-25000">
              <a:latin typeface="Times New Roman" pitchFamily="18" charset="0"/>
              <a:cs typeface="Times New Roman" pitchFamily="18" charset="0"/>
            </a:endParaRPr>
          </a:p>
        </p:txBody>
      </p:sp>
      <p:cxnSp>
        <p:nvCxnSpPr>
          <p:cNvPr id="28678" name="AutoShape 6"/>
          <p:cNvCxnSpPr>
            <a:cxnSpLocks noChangeShapeType="1"/>
            <a:stCxn id="28676" idx="4"/>
            <a:endCxn id="28677" idx="0"/>
          </p:cNvCxnSpPr>
          <p:nvPr/>
        </p:nvCxnSpPr>
        <p:spPr bwMode="auto">
          <a:xfrm rot="5400000">
            <a:off x="6172201" y="4000500"/>
            <a:ext cx="533400" cy="317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28679" name="Oval 11"/>
          <p:cNvSpPr>
            <a:spLocks noChangeArrowheads="1"/>
          </p:cNvSpPr>
          <p:nvPr/>
        </p:nvSpPr>
        <p:spPr bwMode="auto">
          <a:xfrm>
            <a:off x="6173788" y="2133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p>
        </p:txBody>
      </p:sp>
      <p:cxnSp>
        <p:nvCxnSpPr>
          <p:cNvPr id="28680" name="AutoShape 12"/>
          <p:cNvCxnSpPr>
            <a:cxnSpLocks noChangeShapeType="1"/>
            <a:stCxn id="28679" idx="4"/>
            <a:endCxn id="28676" idx="0"/>
          </p:cNvCxnSpPr>
          <p:nvPr/>
        </p:nvCxnSpPr>
        <p:spPr bwMode="auto">
          <a:xfrm rot="5400000">
            <a:off x="6172994" y="2932906"/>
            <a:ext cx="533400" cy="1588"/>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20" name="Picture 19" descr="txp_fi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7924800" y="2895600"/>
            <a:ext cx="1058863" cy="312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18" descr="txp_fi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8135938" y="1565275"/>
            <a:ext cx="7318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descr="txp_fig.pn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bwMode="auto">
          <a:xfrm>
            <a:off x="8045450" y="4800600"/>
            <a:ext cx="1030288" cy="313566"/>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aphicFrame>
        <p:nvGraphicFramePr>
          <p:cNvPr id="18" name="Table 17"/>
          <p:cNvGraphicFramePr>
            <a:graphicFrameLocks noGrp="1"/>
          </p:cNvGraphicFramePr>
          <p:nvPr>
            <p:extLst/>
          </p:nvPr>
        </p:nvGraphicFramePr>
        <p:xfrm>
          <a:off x="7924800" y="1946275"/>
          <a:ext cx="1219200" cy="568326"/>
        </p:xfrm>
        <a:graphic>
          <a:graphicData uri="http://schemas.openxmlformats.org/drawingml/2006/table">
            <a:tbl>
              <a:tblPr/>
              <a:tblGrid>
                <a:gridCol w="609600"/>
                <a:gridCol w="609600"/>
              </a:tblGrid>
              <a:tr h="284163">
                <a:tc>
                  <a:txBody>
                    <a:bodyPr/>
                    <a:lstStyle/>
                    <a:p>
                      <a:pPr algn="ctr" fontAlgn="b"/>
                      <a:r>
                        <a:rPr lang="en-US" sz="1800" b="0" i="0" u="none" strike="noStrike" dirty="0" smtClean="0">
                          <a:solidFill>
                            <a:srgbClr val="000000"/>
                          </a:solidFill>
                          <a:latin typeface="Calibri" pitchFamily="34" charset="0"/>
                          <a:cs typeface="Calibri" pitchFamily="34" charset="0"/>
                        </a:rPr>
                        <a:t>+r</a:t>
                      </a:r>
                      <a:endParaRPr lang="en-US" sz="1800" b="0" i="0" u="none" strike="noStrike" dirty="0">
                        <a:solidFill>
                          <a:srgbClr val="000000"/>
                        </a:solidFill>
                        <a:latin typeface="Calibri" pitchFamily="34" charset="0"/>
                        <a:cs typeface="Calibri" pitchFamily="34" charset="0"/>
                      </a:endParaRPr>
                    </a:p>
                  </a:txBody>
                  <a:tcPr marL="9525" marR="9525" marT="953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itchFamily="34" charset="0"/>
                          <a:cs typeface="Calibri" pitchFamily="34" charset="0"/>
                        </a:rPr>
                        <a:t>0.1</a:t>
                      </a:r>
                    </a:p>
                  </a:txBody>
                  <a:tcPr marL="9525" marR="9525" marT="953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4163">
                <a:tc>
                  <a:txBody>
                    <a:bodyPr/>
                    <a:lstStyle/>
                    <a:p>
                      <a:pPr algn="ctr" fontAlgn="b"/>
                      <a:r>
                        <a:rPr lang="en-US" sz="1800" b="0" i="0" u="none" strike="noStrike" dirty="0" smtClean="0">
                          <a:solidFill>
                            <a:srgbClr val="000000"/>
                          </a:solidFill>
                          <a:latin typeface="Calibri" pitchFamily="34" charset="0"/>
                          <a:cs typeface="Calibri" pitchFamily="34" charset="0"/>
                        </a:rPr>
                        <a:t>-r</a:t>
                      </a:r>
                      <a:endParaRPr lang="en-US" sz="1800" b="0" i="0" u="none" strike="noStrike" dirty="0">
                        <a:solidFill>
                          <a:srgbClr val="000000"/>
                        </a:solidFill>
                        <a:latin typeface="Calibri" pitchFamily="34" charset="0"/>
                        <a:cs typeface="Calibri" pitchFamily="34" charset="0"/>
                      </a:endParaRPr>
                    </a:p>
                  </a:txBody>
                  <a:tcPr marL="9525" marR="9525" marT="953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itchFamily="34" charset="0"/>
                          <a:cs typeface="Calibri" pitchFamily="34" charset="0"/>
                        </a:rPr>
                        <a:t>0.9</a:t>
                      </a:r>
                    </a:p>
                  </a:txBody>
                  <a:tcPr marL="9525" marR="9525" marT="953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21" name="Table 20"/>
          <p:cNvGraphicFramePr>
            <a:graphicFrameLocks noGrp="1"/>
          </p:cNvGraphicFramePr>
          <p:nvPr>
            <p:extLst/>
          </p:nvPr>
        </p:nvGraphicFramePr>
        <p:xfrm>
          <a:off x="7696200" y="3276600"/>
          <a:ext cx="1828800" cy="1135332"/>
        </p:xfrm>
        <a:graphic>
          <a:graphicData uri="http://schemas.openxmlformats.org/drawingml/2006/table">
            <a:tbl>
              <a:tblPr/>
              <a:tblGrid>
                <a:gridCol w="609600"/>
                <a:gridCol w="609600"/>
                <a:gridCol w="609600"/>
              </a:tblGrid>
              <a:tr h="283766">
                <a:tc>
                  <a:txBody>
                    <a:bodyPr/>
                    <a:lstStyle/>
                    <a:p>
                      <a:pPr algn="ctr" fontAlgn="b"/>
                      <a:r>
                        <a:rPr lang="en-US" sz="1800" b="0" i="0" u="none" strike="noStrike" dirty="0" smtClean="0">
                          <a:solidFill>
                            <a:srgbClr val="000000"/>
                          </a:solidFill>
                          <a:latin typeface="Calibri"/>
                        </a:rPr>
                        <a:t>+r</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0.8</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3766">
                <a:tc>
                  <a:txBody>
                    <a:bodyPr/>
                    <a:lstStyle/>
                    <a:p>
                      <a:pPr algn="ctr" fontAlgn="b"/>
                      <a:r>
                        <a:rPr lang="en-US" sz="1800" b="0" i="0" u="none" strike="noStrike" dirty="0" smtClean="0">
                          <a:solidFill>
                            <a:srgbClr val="000000"/>
                          </a:solidFill>
                          <a:latin typeface="Calibri"/>
                        </a:rPr>
                        <a:t>+r</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0.2</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3766">
                <a:tc>
                  <a:txBody>
                    <a:bodyPr/>
                    <a:lstStyle/>
                    <a:p>
                      <a:pPr algn="ctr" fontAlgn="b"/>
                      <a:r>
                        <a:rPr lang="en-US" sz="1800" b="0" i="0" u="none" strike="noStrike" dirty="0" smtClean="0">
                          <a:solidFill>
                            <a:srgbClr val="000000"/>
                          </a:solidFill>
                          <a:latin typeface="Calibri"/>
                        </a:rPr>
                        <a:t>-r</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0.1</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3766">
                <a:tc>
                  <a:txBody>
                    <a:bodyPr/>
                    <a:lstStyle/>
                    <a:p>
                      <a:pPr algn="ctr" fontAlgn="b"/>
                      <a:r>
                        <a:rPr lang="en-US" sz="1800" b="0" i="0" u="none" strike="noStrike" dirty="0" smtClean="0">
                          <a:solidFill>
                            <a:srgbClr val="000000"/>
                          </a:solidFill>
                          <a:latin typeface="Calibri"/>
                        </a:rPr>
                        <a:t>-r</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0.9</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23" name="Table 22"/>
          <p:cNvGraphicFramePr>
            <a:graphicFrameLocks noGrp="1"/>
          </p:cNvGraphicFramePr>
          <p:nvPr>
            <p:extLst/>
          </p:nvPr>
        </p:nvGraphicFramePr>
        <p:xfrm>
          <a:off x="7696200" y="5229225"/>
          <a:ext cx="1828800" cy="1135332"/>
        </p:xfrm>
        <a:graphic>
          <a:graphicData uri="http://schemas.openxmlformats.org/drawingml/2006/table">
            <a:tbl>
              <a:tblPr/>
              <a:tblGrid>
                <a:gridCol w="609600"/>
                <a:gridCol w="609600"/>
                <a:gridCol w="609600"/>
              </a:tblGrid>
              <a:tr h="283766">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+l</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0.3</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3766">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-l</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0.7</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3766">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+l</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0.1</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3766">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-l</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0.9</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4" name="Picture 3"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05000" y="4254500"/>
            <a:ext cx="1828800" cy="469900"/>
          </a:xfrm>
          <a:prstGeom prst="rect">
            <a:avLst/>
          </a:prstGeom>
        </p:spPr>
      </p:pic>
      <p:pic>
        <p:nvPicPr>
          <p:cNvPr id="6" name="Picture 5"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56345" y="4936330"/>
            <a:ext cx="2049055" cy="731161"/>
          </a:xfrm>
          <a:prstGeom prst="rect">
            <a:avLst/>
          </a:prstGeom>
        </p:spPr>
      </p:pic>
      <p:pic>
        <p:nvPicPr>
          <p:cNvPr id="7" name="Picture 6"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61229" y="5864740"/>
            <a:ext cx="3051324" cy="688460"/>
          </a:xfrm>
          <a:prstGeom prst="rect">
            <a:avLst/>
          </a:prstGeom>
        </p:spPr>
      </p:pic>
    </p:spTree>
    <p:extLst>
      <p:ext uri="{BB962C8B-B14F-4D97-AF65-F5344CB8AC3E}">
        <p14:creationId xmlns:p14="http://schemas.microsoft.com/office/powerpoint/2010/main" val="6575501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r>
              <a:rPr lang="en-US" dirty="0" smtClean="0">
                <a:latin typeface="Calibri"/>
                <a:ea typeface="ＭＳ Ｐゴシック" pitchFamily="34" charset="-128"/>
                <a:cs typeface="Calibri"/>
              </a:rPr>
              <a:t>Inference by Enumeration vs. Variable Elimination</a:t>
            </a:r>
          </a:p>
        </p:txBody>
      </p:sp>
      <p:sp>
        <p:nvSpPr>
          <p:cNvPr id="23554" name="Content Placeholder 2"/>
          <p:cNvSpPr>
            <a:spLocks noGrp="1"/>
          </p:cNvSpPr>
          <p:nvPr>
            <p:ph idx="1"/>
          </p:nvPr>
        </p:nvSpPr>
        <p:spPr>
          <a:xfrm>
            <a:off x="76200" y="1219200"/>
            <a:ext cx="5867400" cy="1295400"/>
          </a:xfrm>
        </p:spPr>
        <p:txBody>
          <a:bodyPr/>
          <a:lstStyle/>
          <a:p>
            <a:r>
              <a:rPr lang="en-US" sz="2400" dirty="0" smtClean="0">
                <a:latin typeface="Calibri"/>
                <a:ea typeface="ＭＳ Ｐゴシック" pitchFamily="34" charset="-128"/>
                <a:cs typeface="Calibri"/>
              </a:rPr>
              <a:t>Why is inference by enumeration so slow?</a:t>
            </a:r>
          </a:p>
          <a:p>
            <a:pPr lvl="1"/>
            <a:r>
              <a:rPr lang="en-US" sz="2000" dirty="0" smtClean="0">
                <a:latin typeface="Calibri"/>
                <a:ea typeface="ＭＳ Ｐゴシック" pitchFamily="34" charset="-128"/>
                <a:cs typeface="Calibri"/>
              </a:rPr>
              <a:t>You join up the whole joint distribution before you sum out the hidden variables</a:t>
            </a:r>
          </a:p>
          <a:p>
            <a:pPr lvl="1"/>
            <a:endParaRPr lang="en-US" sz="1800" dirty="0" smtClean="0">
              <a:latin typeface="Calibri"/>
              <a:ea typeface="ＭＳ Ｐゴシック" pitchFamily="34" charset="-128"/>
              <a:cs typeface="Calibri"/>
            </a:endParaRPr>
          </a:p>
          <a:p>
            <a:pPr lvl="1"/>
            <a:endParaRPr lang="en-US" sz="1800" dirty="0" smtClean="0">
              <a:latin typeface="Calibri"/>
              <a:ea typeface="ＭＳ Ｐゴシック" pitchFamily="34" charset="-128"/>
              <a:cs typeface="Calibri"/>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895600"/>
            <a:ext cx="5181600" cy="3454400"/>
          </a:xfrm>
          <a:prstGeom prst="rect">
            <a:avLst/>
          </a:prstGeom>
        </p:spPr>
      </p:pic>
      <p:sp>
        <p:nvSpPr>
          <p:cNvPr id="6" name="Content Placeholder 2"/>
          <p:cNvSpPr txBox="1">
            <a:spLocks/>
          </p:cNvSpPr>
          <p:nvPr/>
        </p:nvSpPr>
        <p:spPr bwMode="auto">
          <a:xfrm>
            <a:off x="6096000" y="1219200"/>
            <a:ext cx="60960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dirty="0" smtClean="0">
                <a:latin typeface="Calibri"/>
                <a:ea typeface="ＭＳ Ｐゴシック" pitchFamily="34" charset="-128"/>
                <a:cs typeface="Calibri"/>
              </a:rPr>
              <a:t>Idea: interleave joining and marginalizing!</a:t>
            </a:r>
          </a:p>
          <a:p>
            <a:pPr lvl="1"/>
            <a:r>
              <a:rPr lang="en-US" sz="2000" dirty="0" smtClean="0">
                <a:latin typeface="Calibri"/>
                <a:cs typeface="Calibri"/>
              </a:rPr>
              <a:t>Called </a:t>
            </a:r>
            <a:r>
              <a:rPr lang="ja-JP" altLang="en-US" sz="2000" dirty="0" smtClean="0">
                <a:latin typeface="Calibri"/>
                <a:cs typeface="Calibri"/>
              </a:rPr>
              <a:t>“</a:t>
            </a:r>
            <a:r>
              <a:rPr lang="en-US" altLang="ja-JP" sz="2000" dirty="0" smtClean="0">
                <a:latin typeface="Calibri"/>
                <a:cs typeface="Calibri"/>
              </a:rPr>
              <a:t>Variable Elimination</a:t>
            </a:r>
            <a:r>
              <a:rPr lang="ja-JP" altLang="en-US" sz="2000" dirty="0" smtClean="0">
                <a:latin typeface="Calibri"/>
                <a:cs typeface="Calibri"/>
              </a:rPr>
              <a:t>”</a:t>
            </a:r>
            <a:endParaRPr lang="en-US" altLang="ja-JP" sz="2000" dirty="0" smtClean="0">
              <a:latin typeface="Calibri"/>
              <a:cs typeface="Calibri"/>
            </a:endParaRPr>
          </a:p>
          <a:p>
            <a:pPr lvl="1"/>
            <a:r>
              <a:rPr lang="en-US" sz="2000" dirty="0" smtClean="0">
                <a:latin typeface="Calibri"/>
                <a:cs typeface="Calibri"/>
              </a:rPr>
              <a:t>Still NP-hard, but usually much faster than inference by enumeration</a:t>
            </a:r>
          </a:p>
          <a:p>
            <a:pPr lvl="1"/>
            <a:endParaRPr lang="en-US" sz="2000" dirty="0">
              <a:latin typeface="Calibri"/>
              <a:cs typeface="Calibri"/>
            </a:endParaRPr>
          </a:p>
          <a:p>
            <a:pPr lvl="1"/>
            <a:endParaRPr lang="en-US" sz="2000" dirty="0" smtClean="0">
              <a:latin typeface="Calibri"/>
              <a:cs typeface="Calibri"/>
            </a:endParaRPr>
          </a:p>
          <a:p>
            <a:pPr lvl="1"/>
            <a:endParaRPr lang="en-US" sz="2000" dirty="0">
              <a:latin typeface="Calibri"/>
              <a:cs typeface="Calibri"/>
            </a:endParaRPr>
          </a:p>
          <a:p>
            <a:pPr lvl="1"/>
            <a:endParaRPr lang="en-US" sz="2000" dirty="0" smtClean="0">
              <a:latin typeface="Calibri"/>
              <a:cs typeface="Calibri"/>
            </a:endParaRPr>
          </a:p>
          <a:p>
            <a:pPr lvl="1"/>
            <a:endParaRPr lang="en-US" sz="2000" dirty="0">
              <a:latin typeface="Calibri"/>
              <a:cs typeface="Calibri"/>
            </a:endParaRPr>
          </a:p>
          <a:p>
            <a:pPr lvl="1"/>
            <a:endParaRPr lang="en-US" sz="2000" dirty="0" smtClean="0">
              <a:latin typeface="Calibri"/>
              <a:cs typeface="Calibri"/>
            </a:endParaRPr>
          </a:p>
          <a:p>
            <a:pPr lvl="1"/>
            <a:endParaRPr lang="en-US" sz="2000" dirty="0">
              <a:latin typeface="Calibri"/>
              <a:cs typeface="Calibri"/>
            </a:endParaRPr>
          </a:p>
          <a:p>
            <a:pPr lvl="1"/>
            <a:endParaRPr lang="en-US" sz="2000" dirty="0" smtClean="0">
              <a:latin typeface="Calibri"/>
              <a:cs typeface="Calibri"/>
            </a:endParaRPr>
          </a:p>
          <a:p>
            <a:pPr lvl="1"/>
            <a:endParaRPr lang="en-US" sz="2000" dirty="0">
              <a:latin typeface="Calibri"/>
              <a:cs typeface="Calibri"/>
            </a:endParaRPr>
          </a:p>
          <a:p>
            <a:pPr lvl="1"/>
            <a:endParaRPr lang="en-US" sz="2000" dirty="0" smtClean="0">
              <a:latin typeface="Calibri"/>
              <a:cs typeface="Calibri"/>
            </a:endParaRPr>
          </a:p>
          <a:p>
            <a:pPr marL="457176" lvl="1" indent="0">
              <a:buNone/>
            </a:pPr>
            <a:endParaRPr lang="en-US" sz="2000" dirty="0" smtClean="0">
              <a:latin typeface="Calibri"/>
              <a:cs typeface="Calibri"/>
            </a:endParaRPr>
          </a:p>
          <a:p>
            <a:pPr lvl="1"/>
            <a:endParaRPr lang="en-US" sz="2000" dirty="0" smtClean="0">
              <a:latin typeface="Calibri"/>
              <a:cs typeface="Calibri"/>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2231" y="3200400"/>
            <a:ext cx="5567369" cy="2819399"/>
          </a:xfrm>
          <a:prstGeom prst="rect">
            <a:avLst/>
          </a:prstGeom>
        </p:spPr>
      </p:pic>
    </p:spTree>
    <p:extLst>
      <p:ext uri="{BB962C8B-B14F-4D97-AF65-F5344CB8AC3E}">
        <p14:creationId xmlns:p14="http://schemas.microsoft.com/office/powerpoint/2010/main" val="13887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Marginalizing Early (= Variable Elimination)</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295400"/>
            <a:ext cx="10515600" cy="5325258"/>
          </a:xfrm>
          <a:prstGeom prst="rect">
            <a:avLst/>
          </a:prstGeom>
        </p:spPr>
      </p:pic>
    </p:spTree>
    <p:extLst>
      <p:ext uri="{BB962C8B-B14F-4D97-AF65-F5344CB8AC3E}">
        <p14:creationId xmlns:p14="http://schemas.microsoft.com/office/powerpoint/2010/main" val="11975404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lstStyle/>
          <a:p>
            <a:pPr eaLnBrk="1" hangingPunct="1"/>
            <a:r>
              <a:rPr lang="en-US" dirty="0" smtClean="0">
                <a:latin typeface="Calibri"/>
                <a:ea typeface="ＭＳ Ｐゴシック" pitchFamily="34" charset="-128"/>
                <a:cs typeface="Calibri"/>
              </a:rPr>
              <a:t>Bayes</a:t>
            </a:r>
            <a:r>
              <a:rPr lang="ja-JP" altLang="en-US" dirty="0" smtClean="0">
                <a:latin typeface="Calibri"/>
                <a:ea typeface="ＭＳ Ｐゴシック" pitchFamily="34" charset="-128"/>
                <a:cs typeface="Calibri"/>
              </a:rPr>
              <a:t>’</a:t>
            </a:r>
            <a:r>
              <a:rPr lang="en-US" altLang="ja-JP" dirty="0" smtClean="0">
                <a:latin typeface="Calibri"/>
                <a:ea typeface="ＭＳ Ｐゴシック" pitchFamily="34" charset="-128"/>
                <a:cs typeface="Calibri"/>
              </a:rPr>
              <a:t> Net Representation</a:t>
            </a:r>
            <a:endParaRPr lang="en-US" dirty="0" smtClean="0">
              <a:latin typeface="Calibri"/>
              <a:ea typeface="ＭＳ Ｐゴシック" pitchFamily="34" charset="-128"/>
              <a:cs typeface="Calibri"/>
            </a:endParaRPr>
          </a:p>
        </p:txBody>
      </p:sp>
      <p:sp>
        <p:nvSpPr>
          <p:cNvPr id="27650" name="Rectangle 3"/>
          <p:cNvSpPr>
            <a:spLocks noGrp="1" noChangeArrowheads="1"/>
          </p:cNvSpPr>
          <p:nvPr>
            <p:ph idx="1"/>
          </p:nvPr>
        </p:nvSpPr>
        <p:spPr>
          <a:xfrm>
            <a:off x="457200" y="1600201"/>
            <a:ext cx="7467600" cy="4800600"/>
          </a:xfrm>
        </p:spPr>
        <p:txBody>
          <a:bodyPr/>
          <a:lstStyle/>
          <a:p>
            <a:pPr eaLnBrk="1" hangingPunct="1">
              <a:lnSpc>
                <a:spcPct val="80000"/>
              </a:lnSpc>
            </a:pPr>
            <a:r>
              <a:rPr lang="en-US" sz="2400" dirty="0" smtClean="0">
                <a:latin typeface="Calibri"/>
                <a:ea typeface="ＭＳ Ｐゴシック" pitchFamily="34" charset="-128"/>
                <a:cs typeface="Calibri"/>
              </a:rPr>
              <a:t>A directed, acyclic graph, one node per random variable</a:t>
            </a:r>
          </a:p>
          <a:p>
            <a:pPr eaLnBrk="1" hangingPunct="1">
              <a:lnSpc>
                <a:spcPct val="80000"/>
              </a:lnSpc>
            </a:pPr>
            <a:endParaRPr lang="en-US" sz="700" dirty="0" smtClean="0">
              <a:latin typeface="Calibri"/>
              <a:ea typeface="ＭＳ Ｐゴシック" pitchFamily="34" charset="-128"/>
              <a:cs typeface="Calibri"/>
            </a:endParaRPr>
          </a:p>
          <a:p>
            <a:pPr eaLnBrk="1" hangingPunct="1">
              <a:lnSpc>
                <a:spcPct val="80000"/>
              </a:lnSpc>
            </a:pPr>
            <a:r>
              <a:rPr lang="en-US" sz="2400" dirty="0" smtClean="0">
                <a:latin typeface="Calibri"/>
                <a:ea typeface="ＭＳ Ｐゴシック" pitchFamily="34" charset="-128"/>
                <a:cs typeface="Calibri"/>
              </a:rPr>
              <a:t>A conditional probability table (CPT) for each node</a:t>
            </a:r>
          </a:p>
          <a:p>
            <a:pPr lvl="7">
              <a:lnSpc>
                <a:spcPct val="80000"/>
              </a:lnSpc>
            </a:pPr>
            <a:endParaRPr lang="en-US" sz="1200" dirty="0" smtClean="0">
              <a:latin typeface="Calibri"/>
              <a:ea typeface="ＭＳ Ｐゴシック" pitchFamily="34" charset="-128"/>
              <a:cs typeface="Calibri"/>
            </a:endParaRPr>
          </a:p>
          <a:p>
            <a:pPr lvl="1" eaLnBrk="1" hangingPunct="1">
              <a:lnSpc>
                <a:spcPct val="80000"/>
              </a:lnSpc>
            </a:pPr>
            <a:r>
              <a:rPr lang="en-US" sz="2000" dirty="0" smtClean="0">
                <a:latin typeface="Calibri"/>
                <a:ea typeface="ＭＳ Ｐゴシック" pitchFamily="34" charset="-128"/>
                <a:cs typeface="Calibri"/>
              </a:rPr>
              <a:t>A collection of distributions over X, one for each combination of parents</a:t>
            </a:r>
            <a:r>
              <a:rPr lang="ja-JP" altLang="en-US" sz="2000" dirty="0" smtClean="0">
                <a:latin typeface="Calibri"/>
                <a:ea typeface="ＭＳ Ｐゴシック" pitchFamily="34" charset="-128"/>
                <a:cs typeface="Calibri"/>
              </a:rPr>
              <a:t>’</a:t>
            </a:r>
            <a:r>
              <a:rPr lang="en-US" altLang="ja-JP" sz="2000" dirty="0" smtClean="0">
                <a:latin typeface="Calibri"/>
                <a:ea typeface="ＭＳ Ｐゴシック" pitchFamily="34" charset="-128"/>
                <a:cs typeface="Calibri"/>
              </a:rPr>
              <a:t> values</a:t>
            </a:r>
          </a:p>
          <a:p>
            <a:pPr lvl="1" eaLnBrk="1" hangingPunct="1">
              <a:lnSpc>
                <a:spcPct val="80000"/>
              </a:lnSpc>
            </a:pPr>
            <a:endParaRPr lang="en-US" sz="2000" dirty="0" smtClean="0">
              <a:latin typeface="Calibri"/>
              <a:ea typeface="ＭＳ Ｐゴシック" pitchFamily="34" charset="-128"/>
              <a:cs typeface="Calibri"/>
            </a:endParaRPr>
          </a:p>
          <a:p>
            <a:pPr lvl="1" eaLnBrk="1" hangingPunct="1">
              <a:lnSpc>
                <a:spcPct val="80000"/>
              </a:lnSpc>
            </a:pPr>
            <a:endParaRPr lang="en-US" sz="1000" dirty="0" smtClean="0">
              <a:latin typeface="Calibri"/>
              <a:ea typeface="ＭＳ Ｐゴシック" pitchFamily="34" charset="-128"/>
              <a:cs typeface="Calibri"/>
            </a:endParaRPr>
          </a:p>
          <a:p>
            <a:pPr lvl="7">
              <a:lnSpc>
                <a:spcPct val="80000"/>
              </a:lnSpc>
            </a:pPr>
            <a:endParaRPr lang="en-US" altLang="ja-JP" sz="1200" dirty="0" smtClean="0">
              <a:latin typeface="Calibri"/>
              <a:ea typeface="ＭＳ Ｐゴシック" pitchFamily="34" charset="-128"/>
              <a:cs typeface="Calibri"/>
            </a:endParaRPr>
          </a:p>
          <a:p>
            <a:pPr>
              <a:lnSpc>
                <a:spcPct val="80000"/>
              </a:lnSpc>
            </a:pPr>
            <a:r>
              <a:rPr lang="en-US" sz="2400" dirty="0">
                <a:latin typeface="Calibri"/>
                <a:ea typeface="ＭＳ Ｐゴシック" pitchFamily="34" charset="-128"/>
                <a:cs typeface="Calibri"/>
              </a:rPr>
              <a:t>Bayes</a:t>
            </a:r>
            <a:r>
              <a:rPr lang="ja-JP" altLang="en-US" sz="2400" dirty="0">
                <a:latin typeface="Calibri"/>
                <a:ea typeface="ＭＳ Ｐゴシック" pitchFamily="34" charset="-128"/>
                <a:cs typeface="Calibri"/>
              </a:rPr>
              <a:t>’</a:t>
            </a:r>
            <a:r>
              <a:rPr lang="en-US" altLang="ja-JP" sz="2400" dirty="0">
                <a:latin typeface="Calibri"/>
                <a:ea typeface="ＭＳ Ｐゴシック" pitchFamily="34" charset="-128"/>
                <a:cs typeface="Calibri"/>
              </a:rPr>
              <a:t> </a:t>
            </a:r>
            <a:r>
              <a:rPr lang="en-US" altLang="ja-JP" sz="2400" dirty="0" smtClean="0">
                <a:latin typeface="Calibri"/>
                <a:ea typeface="ＭＳ Ｐゴシック" pitchFamily="34" charset="-128"/>
                <a:cs typeface="Calibri"/>
              </a:rPr>
              <a:t>nets implicitly encode </a:t>
            </a:r>
            <a:r>
              <a:rPr lang="en-US" altLang="ja-JP" sz="2400" dirty="0">
                <a:latin typeface="Calibri"/>
                <a:ea typeface="ＭＳ Ｐゴシック" pitchFamily="34" charset="-128"/>
                <a:cs typeface="Calibri"/>
              </a:rPr>
              <a:t>joint </a:t>
            </a:r>
            <a:r>
              <a:rPr lang="en-US" altLang="ja-JP" sz="2400" dirty="0" smtClean="0">
                <a:latin typeface="Calibri"/>
                <a:ea typeface="ＭＳ Ｐゴシック" pitchFamily="34" charset="-128"/>
                <a:cs typeface="Calibri"/>
              </a:rPr>
              <a:t>distributions</a:t>
            </a:r>
          </a:p>
          <a:p>
            <a:pPr lvl="5">
              <a:lnSpc>
                <a:spcPct val="80000"/>
              </a:lnSpc>
            </a:pPr>
            <a:endParaRPr lang="en-US" altLang="ja-JP" sz="1200" dirty="0">
              <a:latin typeface="Calibri"/>
              <a:ea typeface="ＭＳ Ｐゴシック" pitchFamily="34" charset="-128"/>
              <a:cs typeface="Calibri"/>
            </a:endParaRPr>
          </a:p>
          <a:p>
            <a:pPr lvl="1">
              <a:lnSpc>
                <a:spcPct val="80000"/>
              </a:lnSpc>
            </a:pPr>
            <a:r>
              <a:rPr lang="en-US" sz="2000" dirty="0">
                <a:latin typeface="Calibri"/>
                <a:ea typeface="ＭＳ Ｐゴシック" pitchFamily="34" charset="-128"/>
                <a:cs typeface="Calibri"/>
              </a:rPr>
              <a:t>As a product of local conditional </a:t>
            </a:r>
            <a:r>
              <a:rPr lang="en-US" sz="2000" dirty="0" smtClean="0">
                <a:latin typeface="Calibri"/>
                <a:ea typeface="ＭＳ Ｐゴシック" pitchFamily="34" charset="-128"/>
                <a:cs typeface="Calibri"/>
              </a:rPr>
              <a:t>distributions</a:t>
            </a:r>
          </a:p>
          <a:p>
            <a:pPr lvl="6">
              <a:lnSpc>
                <a:spcPct val="80000"/>
              </a:lnSpc>
            </a:pPr>
            <a:endParaRPr lang="en-US" sz="1200" dirty="0">
              <a:latin typeface="Calibri"/>
              <a:ea typeface="ＭＳ Ｐゴシック" pitchFamily="34" charset="-128"/>
              <a:cs typeface="Calibri"/>
            </a:endParaRPr>
          </a:p>
          <a:p>
            <a:pPr lvl="1">
              <a:lnSpc>
                <a:spcPct val="80000"/>
              </a:lnSpc>
            </a:pPr>
            <a:r>
              <a:rPr lang="en-US" sz="2000" dirty="0">
                <a:latin typeface="Calibri"/>
                <a:ea typeface="ＭＳ Ｐゴシック" pitchFamily="34" charset="-128"/>
                <a:cs typeface="Calibri"/>
              </a:rPr>
              <a:t>To see what probability a BN gives to a full assignment, multiply all the relevant conditionals together:</a:t>
            </a:r>
          </a:p>
          <a:p>
            <a:pPr lvl="1">
              <a:lnSpc>
                <a:spcPct val="80000"/>
              </a:lnSpc>
            </a:pPr>
            <a:endParaRPr lang="en-US" sz="2000" dirty="0">
              <a:latin typeface="Calibri"/>
              <a:ea typeface="ＭＳ Ｐゴシック" pitchFamily="34" charset="-128"/>
              <a:cs typeface="Calibri"/>
            </a:endParaRPr>
          </a:p>
          <a:p>
            <a:pPr>
              <a:lnSpc>
                <a:spcPct val="80000"/>
              </a:lnSpc>
            </a:pPr>
            <a:endParaRPr lang="en-US" altLang="ja-JP" sz="2400" dirty="0" smtClean="0">
              <a:latin typeface="Calibri"/>
              <a:ea typeface="ＭＳ Ｐゴシック" pitchFamily="34" charset="-128"/>
              <a:cs typeface="Calibri"/>
            </a:endParaRPr>
          </a:p>
          <a:p>
            <a:pPr lvl="2" eaLnBrk="1" hangingPunct="1">
              <a:lnSpc>
                <a:spcPct val="80000"/>
              </a:lnSpc>
            </a:pPr>
            <a:endParaRPr lang="en-US" sz="700" dirty="0" smtClean="0">
              <a:latin typeface="Calibri"/>
              <a:ea typeface="ＭＳ Ｐゴシック" pitchFamily="34" charset="-128"/>
              <a:cs typeface="Calibri"/>
            </a:endParaRPr>
          </a:p>
        </p:txBody>
      </p:sp>
      <p:pic>
        <p:nvPicPr>
          <p:cNvPr id="27660" name="Picture 13"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3810000" y="3214729"/>
            <a:ext cx="1927225"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8" descr="txp_fig"/>
          <p:cNvPicPr>
            <a:picLocks noChangeAspect="1" noChangeArrowheads="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514600" y="5638800"/>
            <a:ext cx="5535613"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96400" y="4494919"/>
            <a:ext cx="2062552" cy="2362197"/>
          </a:xfrm>
          <a:prstGeom prst="rect">
            <a:avLst/>
          </a:prstGeom>
        </p:spPr>
      </p:pic>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48434" y="1524000"/>
            <a:ext cx="3514965" cy="2561560"/>
          </a:xfrm>
          <a:prstGeom prst="rect">
            <a:avLst/>
          </a:prstGeom>
        </p:spPr>
      </p:pic>
    </p:spTree>
    <p:extLst>
      <p:ext uri="{BB962C8B-B14F-4D97-AF65-F5344CB8AC3E}">
        <p14:creationId xmlns:p14="http://schemas.microsoft.com/office/powerpoint/2010/main" val="4119094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0">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50">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650">
                                            <p:txEl>
                                              <p:pRg st="12" end="1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r>
              <a:rPr lang="en-US" dirty="0" smtClean="0">
                <a:ea typeface="ＭＳ Ｐゴシック" pitchFamily="34" charset="-128"/>
              </a:rPr>
              <a:t>Traffic Domain</a:t>
            </a:r>
          </a:p>
        </p:txBody>
      </p:sp>
      <p:sp>
        <p:nvSpPr>
          <p:cNvPr id="28674" name="Content Placeholder 2"/>
          <p:cNvSpPr>
            <a:spLocks noGrp="1"/>
          </p:cNvSpPr>
          <p:nvPr>
            <p:ph idx="1"/>
          </p:nvPr>
        </p:nvSpPr>
        <p:spPr>
          <a:xfrm>
            <a:off x="1447800" y="2362200"/>
            <a:ext cx="4876800" cy="3459164"/>
          </a:xfrm>
        </p:spPr>
        <p:txBody>
          <a:bodyPr/>
          <a:lstStyle/>
          <a:p>
            <a:r>
              <a:rPr lang="en-US" dirty="0" smtClean="0">
                <a:ea typeface="ＭＳ Ｐゴシック" pitchFamily="34" charset="-128"/>
              </a:rPr>
              <a:t>Inference by Enumeration</a:t>
            </a:r>
          </a:p>
          <a:p>
            <a:pPr lvl="1"/>
            <a:endParaRPr lang="en-US" dirty="0" smtClean="0">
              <a:ea typeface="ＭＳ Ｐゴシック" pitchFamily="34" charset="-128"/>
            </a:endParaRPr>
          </a:p>
        </p:txBody>
      </p:sp>
      <p:sp>
        <p:nvSpPr>
          <p:cNvPr id="28676" name="Oval 4"/>
          <p:cNvSpPr>
            <a:spLocks noChangeArrowheads="1"/>
          </p:cNvSpPr>
          <p:nvPr/>
        </p:nvSpPr>
        <p:spPr bwMode="auto">
          <a:xfrm>
            <a:off x="379412"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sp>
        <p:nvSpPr>
          <p:cNvPr id="28677" name="Oval 5"/>
          <p:cNvSpPr>
            <a:spLocks noChangeArrowheads="1"/>
          </p:cNvSpPr>
          <p:nvPr/>
        </p:nvSpPr>
        <p:spPr bwMode="auto">
          <a:xfrm>
            <a:off x="379412" y="3581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L</a:t>
            </a:r>
            <a:endParaRPr lang="en-US" sz="2400" baseline="-25000">
              <a:latin typeface="Times New Roman" pitchFamily="18" charset="0"/>
              <a:cs typeface="Times New Roman" pitchFamily="18" charset="0"/>
            </a:endParaRPr>
          </a:p>
        </p:txBody>
      </p:sp>
      <p:cxnSp>
        <p:nvCxnSpPr>
          <p:cNvPr id="28678" name="AutoShape 6"/>
          <p:cNvCxnSpPr>
            <a:cxnSpLocks noChangeShapeType="1"/>
            <a:stCxn id="28676" idx="4"/>
            <a:endCxn id="28677" idx="0"/>
          </p:cNvCxnSpPr>
          <p:nvPr/>
        </p:nvCxnSpPr>
        <p:spPr bwMode="auto">
          <a:xfrm rot="5400000">
            <a:off x="379413" y="3314700"/>
            <a:ext cx="533400" cy="317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28679" name="Oval 11"/>
          <p:cNvSpPr>
            <a:spLocks noChangeArrowheads="1"/>
          </p:cNvSpPr>
          <p:nvPr/>
        </p:nvSpPr>
        <p:spPr bwMode="auto">
          <a:xfrm>
            <a:off x="381000" y="1447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p>
        </p:txBody>
      </p:sp>
      <p:cxnSp>
        <p:nvCxnSpPr>
          <p:cNvPr id="28680" name="AutoShape 12"/>
          <p:cNvCxnSpPr>
            <a:cxnSpLocks noChangeShapeType="1"/>
            <a:stCxn id="28679" idx="4"/>
            <a:endCxn id="28676" idx="0"/>
          </p:cNvCxnSpPr>
          <p:nvPr/>
        </p:nvCxnSpPr>
        <p:spPr bwMode="auto">
          <a:xfrm rot="5400000">
            <a:off x="380206" y="2247106"/>
            <a:ext cx="533400" cy="1588"/>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1524000"/>
            <a:ext cx="1828800" cy="469900"/>
          </a:xfrm>
          <a:prstGeom prst="rect">
            <a:avLst/>
          </a:prstGeom>
        </p:spPr>
      </p:pic>
      <p:sp>
        <p:nvSpPr>
          <p:cNvPr id="22" name="Content Placeholder 2"/>
          <p:cNvSpPr txBox="1">
            <a:spLocks/>
          </p:cNvSpPr>
          <p:nvPr/>
        </p:nvSpPr>
        <p:spPr bwMode="auto">
          <a:xfrm>
            <a:off x="6781800" y="2362200"/>
            <a:ext cx="4876800" cy="345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dirty="0" smtClean="0">
                <a:ea typeface="ＭＳ Ｐゴシック" pitchFamily="34" charset="-128"/>
              </a:rPr>
              <a:t>Variable Elimination</a:t>
            </a:r>
          </a:p>
          <a:p>
            <a:pPr lvl="1"/>
            <a:endParaRPr lang="en-US" dirty="0" smtClean="0">
              <a:ea typeface="ＭＳ Ｐゴシック" pitchFamily="34" charset="-128"/>
            </a:endParaRPr>
          </a:p>
        </p:txBody>
      </p:sp>
      <p:pic>
        <p:nvPicPr>
          <p:cNvPr id="9" name="Picture 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0" y="3276600"/>
            <a:ext cx="3505200" cy="638062"/>
          </a:xfrm>
          <a:prstGeom prst="rect">
            <a:avLst/>
          </a:prstGeom>
        </p:spPr>
      </p:pic>
      <p:sp>
        <p:nvSpPr>
          <p:cNvPr id="10" name="TextBox 9"/>
          <p:cNvSpPr txBox="1"/>
          <p:nvPr/>
        </p:nvSpPr>
        <p:spPr>
          <a:xfrm>
            <a:off x="9622932" y="3934378"/>
            <a:ext cx="982097" cy="369332"/>
          </a:xfrm>
          <a:prstGeom prst="rect">
            <a:avLst/>
          </a:prstGeom>
          <a:noFill/>
        </p:spPr>
        <p:txBody>
          <a:bodyPr wrap="none" rtlCol="0">
            <a:spAutoFit/>
          </a:bodyPr>
          <a:lstStyle/>
          <a:p>
            <a:r>
              <a:rPr lang="en-US" dirty="0" smtClean="0">
                <a:solidFill>
                  <a:srgbClr val="FF0000"/>
                </a:solidFill>
                <a:latin typeface="Calibri"/>
                <a:cs typeface="Calibri"/>
              </a:rPr>
              <a:t>Join on r</a:t>
            </a:r>
            <a:endParaRPr lang="en-US" dirty="0">
              <a:solidFill>
                <a:srgbClr val="FF0000"/>
              </a:solidFill>
              <a:latin typeface="Calibri"/>
              <a:cs typeface="Calibri"/>
            </a:endParaRPr>
          </a:p>
        </p:txBody>
      </p:sp>
      <p:sp>
        <p:nvSpPr>
          <p:cNvPr id="24" name="TextBox 23"/>
          <p:cNvSpPr txBox="1"/>
          <p:nvPr/>
        </p:nvSpPr>
        <p:spPr>
          <a:xfrm>
            <a:off x="4002087" y="3998910"/>
            <a:ext cx="982097" cy="369332"/>
          </a:xfrm>
          <a:prstGeom prst="rect">
            <a:avLst/>
          </a:prstGeom>
          <a:noFill/>
        </p:spPr>
        <p:txBody>
          <a:bodyPr wrap="none" rtlCol="0">
            <a:spAutoFit/>
          </a:bodyPr>
          <a:lstStyle/>
          <a:p>
            <a:r>
              <a:rPr lang="en-US" dirty="0" smtClean="0">
                <a:solidFill>
                  <a:srgbClr val="FF0000"/>
                </a:solidFill>
                <a:latin typeface="Calibri"/>
                <a:cs typeface="Calibri"/>
              </a:rPr>
              <a:t>Join on r</a:t>
            </a:r>
            <a:endParaRPr lang="en-US" dirty="0">
              <a:solidFill>
                <a:srgbClr val="FF0000"/>
              </a:solidFill>
              <a:latin typeface="Calibri"/>
              <a:cs typeface="Calibri"/>
            </a:endParaRPr>
          </a:p>
        </p:txBody>
      </p:sp>
      <p:sp>
        <p:nvSpPr>
          <p:cNvPr id="25" name="TextBox 24"/>
          <p:cNvSpPr txBox="1"/>
          <p:nvPr/>
        </p:nvSpPr>
        <p:spPr>
          <a:xfrm>
            <a:off x="3657600" y="4648200"/>
            <a:ext cx="979755" cy="369332"/>
          </a:xfrm>
          <a:prstGeom prst="rect">
            <a:avLst/>
          </a:prstGeom>
          <a:noFill/>
        </p:spPr>
        <p:txBody>
          <a:bodyPr wrap="none" rtlCol="0">
            <a:spAutoFit/>
          </a:bodyPr>
          <a:lstStyle/>
          <a:p>
            <a:r>
              <a:rPr lang="en-US" dirty="0" smtClean="0">
                <a:solidFill>
                  <a:srgbClr val="FF0000"/>
                </a:solidFill>
                <a:latin typeface="Calibri"/>
                <a:cs typeface="Calibri"/>
              </a:rPr>
              <a:t>Join on t</a:t>
            </a:r>
            <a:endParaRPr lang="en-US" dirty="0">
              <a:solidFill>
                <a:srgbClr val="FF0000"/>
              </a:solidFill>
              <a:latin typeface="Calibri"/>
              <a:cs typeface="Calibri"/>
            </a:endParaRPr>
          </a:p>
        </p:txBody>
      </p:sp>
      <p:sp>
        <p:nvSpPr>
          <p:cNvPr id="26" name="TextBox 25"/>
          <p:cNvSpPr txBox="1"/>
          <p:nvPr/>
        </p:nvSpPr>
        <p:spPr>
          <a:xfrm>
            <a:off x="9002445" y="5257800"/>
            <a:ext cx="979755" cy="369332"/>
          </a:xfrm>
          <a:prstGeom prst="rect">
            <a:avLst/>
          </a:prstGeom>
          <a:noFill/>
        </p:spPr>
        <p:txBody>
          <a:bodyPr wrap="none" rtlCol="0">
            <a:spAutoFit/>
          </a:bodyPr>
          <a:lstStyle/>
          <a:p>
            <a:r>
              <a:rPr lang="en-US" dirty="0" smtClean="0">
                <a:solidFill>
                  <a:srgbClr val="FF0000"/>
                </a:solidFill>
                <a:latin typeface="Calibri"/>
                <a:cs typeface="Calibri"/>
              </a:rPr>
              <a:t>Join on t</a:t>
            </a:r>
            <a:endParaRPr lang="en-US" dirty="0">
              <a:solidFill>
                <a:srgbClr val="FF0000"/>
              </a:solidFill>
              <a:latin typeface="Calibri"/>
              <a:cs typeface="Calibri"/>
            </a:endParaRPr>
          </a:p>
        </p:txBody>
      </p:sp>
      <p:sp>
        <p:nvSpPr>
          <p:cNvPr id="27" name="TextBox 26"/>
          <p:cNvSpPr txBox="1"/>
          <p:nvPr/>
        </p:nvSpPr>
        <p:spPr>
          <a:xfrm>
            <a:off x="9372600" y="4648200"/>
            <a:ext cx="1197764" cy="369332"/>
          </a:xfrm>
          <a:prstGeom prst="rect">
            <a:avLst/>
          </a:prstGeom>
          <a:noFill/>
        </p:spPr>
        <p:txBody>
          <a:bodyPr wrap="none" rtlCol="0">
            <a:spAutoFit/>
          </a:bodyPr>
          <a:lstStyle/>
          <a:p>
            <a:r>
              <a:rPr lang="en-US" dirty="0" smtClean="0">
                <a:solidFill>
                  <a:srgbClr val="FF0000"/>
                </a:solidFill>
                <a:latin typeface="Calibri"/>
                <a:cs typeface="Calibri"/>
              </a:rPr>
              <a:t>Eliminate r</a:t>
            </a:r>
            <a:endParaRPr lang="en-US" dirty="0">
              <a:solidFill>
                <a:srgbClr val="FF0000"/>
              </a:solidFill>
              <a:latin typeface="Calibri"/>
              <a:cs typeface="Calibri"/>
            </a:endParaRPr>
          </a:p>
        </p:txBody>
      </p:sp>
      <p:sp>
        <p:nvSpPr>
          <p:cNvPr id="28" name="TextBox 27"/>
          <p:cNvSpPr txBox="1"/>
          <p:nvPr/>
        </p:nvSpPr>
        <p:spPr>
          <a:xfrm>
            <a:off x="8610600" y="6019800"/>
            <a:ext cx="1197764" cy="369332"/>
          </a:xfrm>
          <a:prstGeom prst="rect">
            <a:avLst/>
          </a:prstGeom>
          <a:noFill/>
        </p:spPr>
        <p:txBody>
          <a:bodyPr wrap="none" rtlCol="0">
            <a:spAutoFit/>
          </a:bodyPr>
          <a:lstStyle/>
          <a:p>
            <a:r>
              <a:rPr lang="en-US" dirty="0" smtClean="0">
                <a:solidFill>
                  <a:srgbClr val="FF0000"/>
                </a:solidFill>
                <a:latin typeface="Calibri"/>
                <a:cs typeface="Calibri"/>
              </a:rPr>
              <a:t>Eliminate t</a:t>
            </a:r>
            <a:endParaRPr lang="en-US" dirty="0">
              <a:solidFill>
                <a:srgbClr val="FF0000"/>
              </a:solidFill>
              <a:latin typeface="Calibri"/>
              <a:cs typeface="Calibri"/>
            </a:endParaRPr>
          </a:p>
        </p:txBody>
      </p:sp>
      <p:sp>
        <p:nvSpPr>
          <p:cNvPr id="29" name="TextBox 28"/>
          <p:cNvSpPr txBox="1"/>
          <p:nvPr/>
        </p:nvSpPr>
        <p:spPr>
          <a:xfrm>
            <a:off x="3429000" y="5257800"/>
            <a:ext cx="1197764" cy="369332"/>
          </a:xfrm>
          <a:prstGeom prst="rect">
            <a:avLst/>
          </a:prstGeom>
          <a:noFill/>
        </p:spPr>
        <p:txBody>
          <a:bodyPr wrap="none" rtlCol="0">
            <a:spAutoFit/>
          </a:bodyPr>
          <a:lstStyle/>
          <a:p>
            <a:r>
              <a:rPr lang="en-US" dirty="0" smtClean="0">
                <a:solidFill>
                  <a:srgbClr val="FF0000"/>
                </a:solidFill>
                <a:latin typeface="Calibri"/>
                <a:cs typeface="Calibri"/>
              </a:rPr>
              <a:t>Eliminate r</a:t>
            </a:r>
            <a:endParaRPr lang="en-US" dirty="0">
              <a:solidFill>
                <a:srgbClr val="FF0000"/>
              </a:solidFill>
              <a:latin typeface="Calibri"/>
              <a:cs typeface="Calibri"/>
            </a:endParaRPr>
          </a:p>
        </p:txBody>
      </p:sp>
      <p:pic>
        <p:nvPicPr>
          <p:cNvPr id="11" name="Picture 10"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7400" y="3352800"/>
            <a:ext cx="3098822" cy="572205"/>
          </a:xfrm>
          <a:prstGeom prst="rect">
            <a:avLst/>
          </a:prstGeom>
        </p:spPr>
      </p:pic>
      <p:sp>
        <p:nvSpPr>
          <p:cNvPr id="31" name="TextBox 30"/>
          <p:cNvSpPr txBox="1"/>
          <p:nvPr/>
        </p:nvSpPr>
        <p:spPr>
          <a:xfrm>
            <a:off x="3200400" y="5955268"/>
            <a:ext cx="1197764" cy="369332"/>
          </a:xfrm>
          <a:prstGeom prst="rect">
            <a:avLst/>
          </a:prstGeom>
          <a:noFill/>
        </p:spPr>
        <p:txBody>
          <a:bodyPr wrap="none" rtlCol="0">
            <a:spAutoFit/>
          </a:bodyPr>
          <a:lstStyle/>
          <a:p>
            <a:r>
              <a:rPr lang="en-US" dirty="0" smtClean="0">
                <a:solidFill>
                  <a:srgbClr val="FF0000"/>
                </a:solidFill>
                <a:latin typeface="Calibri"/>
                <a:cs typeface="Calibri"/>
              </a:rPr>
              <a:t>Eliminate t</a:t>
            </a:r>
            <a:endParaRPr lang="en-US" dirty="0">
              <a:solidFill>
                <a:srgbClr val="FF0000"/>
              </a:solidFill>
              <a:latin typeface="Calibri"/>
              <a:cs typeface="Calibri"/>
            </a:endParaRPr>
          </a:p>
        </p:txBody>
      </p:sp>
      <p:sp>
        <p:nvSpPr>
          <p:cNvPr id="12" name="Left Brace 11"/>
          <p:cNvSpPr/>
          <p:nvPr/>
        </p:nvSpPr>
        <p:spPr>
          <a:xfrm>
            <a:off x="4419600" y="3276600"/>
            <a:ext cx="304800" cy="1295400"/>
          </a:xfrm>
          <a:prstGeom prst="leftBrace">
            <a:avLst/>
          </a:prstGeom>
          <a:ln w="41275">
            <a:solidFill>
              <a:srgbClr val="FF0000"/>
            </a:solidFill>
          </a:ln>
          <a:effectLst/>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Left Brace 32"/>
          <p:cNvSpPr/>
          <p:nvPr/>
        </p:nvSpPr>
        <p:spPr>
          <a:xfrm>
            <a:off x="4114800" y="3581400"/>
            <a:ext cx="228600" cy="2057400"/>
          </a:xfrm>
          <a:prstGeom prst="leftBrace">
            <a:avLst/>
          </a:prstGeom>
          <a:ln w="41275">
            <a:solidFill>
              <a:srgbClr val="FF0000"/>
            </a:solidFill>
          </a:ln>
          <a:effectLst/>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Left Brace 33"/>
          <p:cNvSpPr/>
          <p:nvPr/>
        </p:nvSpPr>
        <p:spPr>
          <a:xfrm>
            <a:off x="3962400" y="3962400"/>
            <a:ext cx="152400" cy="2438400"/>
          </a:xfrm>
          <a:prstGeom prst="leftBrace">
            <a:avLst/>
          </a:prstGeom>
          <a:ln w="41275">
            <a:solidFill>
              <a:srgbClr val="FF0000"/>
            </a:solidFill>
          </a:ln>
          <a:effectLst/>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35" name="Left Brace 34"/>
          <p:cNvSpPr/>
          <p:nvPr/>
        </p:nvSpPr>
        <p:spPr>
          <a:xfrm>
            <a:off x="3733800" y="4419600"/>
            <a:ext cx="152400" cy="2895600"/>
          </a:xfrm>
          <a:prstGeom prst="leftBrace">
            <a:avLst/>
          </a:prstGeom>
          <a:ln w="41275">
            <a:solidFill>
              <a:srgbClr val="FF0000"/>
            </a:solidFill>
          </a:ln>
          <a:effectLst/>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Left Brace 35"/>
          <p:cNvSpPr/>
          <p:nvPr/>
        </p:nvSpPr>
        <p:spPr>
          <a:xfrm>
            <a:off x="10058400" y="3200400"/>
            <a:ext cx="228600" cy="1371600"/>
          </a:xfrm>
          <a:prstGeom prst="leftBrace">
            <a:avLst/>
          </a:prstGeom>
          <a:ln w="41275">
            <a:solidFill>
              <a:srgbClr val="FF0000"/>
            </a:solidFill>
          </a:ln>
          <a:effectLst/>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37" name="Left Brace 36"/>
          <p:cNvSpPr/>
          <p:nvPr/>
        </p:nvSpPr>
        <p:spPr>
          <a:xfrm>
            <a:off x="9829800" y="3657600"/>
            <a:ext cx="228600" cy="1828800"/>
          </a:xfrm>
          <a:prstGeom prst="leftBrace">
            <a:avLst/>
          </a:prstGeom>
          <a:ln w="41275">
            <a:solidFill>
              <a:srgbClr val="FF0000"/>
            </a:solidFill>
          </a:ln>
          <a:effectLst/>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38" name="Left Brace 37"/>
          <p:cNvSpPr/>
          <p:nvPr/>
        </p:nvSpPr>
        <p:spPr>
          <a:xfrm>
            <a:off x="9448800" y="3886200"/>
            <a:ext cx="228600" cy="2743200"/>
          </a:xfrm>
          <a:prstGeom prst="leftBrace">
            <a:avLst/>
          </a:prstGeom>
          <a:ln w="41275">
            <a:solidFill>
              <a:srgbClr val="FF0000"/>
            </a:solidFill>
          </a:ln>
          <a:effectLst/>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39" name="Left Brace 38"/>
          <p:cNvSpPr/>
          <p:nvPr/>
        </p:nvSpPr>
        <p:spPr>
          <a:xfrm>
            <a:off x="9220200" y="4267200"/>
            <a:ext cx="228600" cy="3276600"/>
          </a:xfrm>
          <a:prstGeom prst="leftBrace">
            <a:avLst/>
          </a:prstGeom>
          <a:ln w="41275">
            <a:solidFill>
              <a:srgbClr val="FF0000"/>
            </a:solidFill>
          </a:ln>
          <a:effectLst/>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247004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p:txBody>
          <a:bodyPr/>
          <a:lstStyle/>
          <a:p>
            <a:r>
              <a:rPr lang="en-US" dirty="0" smtClean="0">
                <a:ea typeface="ＭＳ Ｐゴシック" pitchFamily="34" charset="-128"/>
              </a:rPr>
              <a:t>Marginalizing Early! (aka VE)</a:t>
            </a:r>
          </a:p>
        </p:txBody>
      </p:sp>
      <p:sp>
        <p:nvSpPr>
          <p:cNvPr id="27" name="TextBox 26"/>
          <p:cNvSpPr txBox="1">
            <a:spLocks noChangeArrowheads="1"/>
          </p:cNvSpPr>
          <p:nvPr/>
        </p:nvSpPr>
        <p:spPr bwMode="auto">
          <a:xfrm>
            <a:off x="4343400" y="1200090"/>
            <a:ext cx="205740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sz="2000" dirty="0">
                <a:solidFill>
                  <a:schemeClr val="accent2"/>
                </a:solidFill>
                <a:latin typeface="Calibri" pitchFamily="34" charset="0"/>
                <a:cs typeface="Calibri" pitchFamily="34" charset="0"/>
              </a:rPr>
              <a:t>Sum out R</a:t>
            </a:r>
          </a:p>
        </p:txBody>
      </p:sp>
      <p:sp>
        <p:nvSpPr>
          <p:cNvPr id="16" name="Oval 15"/>
          <p:cNvSpPr>
            <a:spLocks noChangeArrowheads="1"/>
          </p:cNvSpPr>
          <p:nvPr/>
        </p:nvSpPr>
        <p:spPr bwMode="auto">
          <a:xfrm>
            <a:off x="6215065" y="30480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sp>
        <p:nvSpPr>
          <p:cNvPr id="17" name="Oval 16"/>
          <p:cNvSpPr>
            <a:spLocks noChangeArrowheads="1"/>
          </p:cNvSpPr>
          <p:nvPr/>
        </p:nvSpPr>
        <p:spPr bwMode="auto">
          <a:xfrm>
            <a:off x="6215065" y="4114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L</a:t>
            </a:r>
            <a:endParaRPr lang="en-US" sz="2400" baseline="-25000">
              <a:latin typeface="Times New Roman" pitchFamily="18" charset="0"/>
              <a:cs typeface="Times New Roman" pitchFamily="18" charset="0"/>
            </a:endParaRPr>
          </a:p>
        </p:txBody>
      </p:sp>
      <p:cxnSp>
        <p:nvCxnSpPr>
          <p:cNvPr id="18" name="AutoShape 12"/>
          <p:cNvCxnSpPr>
            <a:cxnSpLocks noChangeShapeType="1"/>
            <a:stCxn id="16" idx="4"/>
            <a:endCxn id="17" idx="0"/>
          </p:cNvCxnSpPr>
          <p:nvPr/>
        </p:nvCxnSpPr>
        <p:spPr bwMode="auto">
          <a:xfrm>
            <a:off x="6481765" y="3581400"/>
            <a:ext cx="0" cy="533400"/>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35" name="Picture 34" descr="txp_fig"/>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6172200" y="1752600"/>
            <a:ext cx="73025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 name="Picture 29" descr="txp_fig"/>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3360738" y="1295400"/>
            <a:ext cx="1103312"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31" name="Table 30"/>
          <p:cNvGraphicFramePr>
            <a:graphicFrameLocks noGrp="1"/>
          </p:cNvGraphicFramePr>
          <p:nvPr>
            <p:extLst>
              <p:ext uri="{D42A27DB-BD31-4B8C-83A1-F6EECF244321}">
                <p14:modId xmlns:p14="http://schemas.microsoft.com/office/powerpoint/2010/main" val="2341199620"/>
              </p:ext>
            </p:extLst>
          </p:nvPr>
        </p:nvGraphicFramePr>
        <p:xfrm>
          <a:off x="3124200" y="1724025"/>
          <a:ext cx="1600200" cy="1257300"/>
        </p:xfrm>
        <a:graphic>
          <a:graphicData uri="http://schemas.openxmlformats.org/drawingml/2006/table">
            <a:tbl>
              <a:tblPr/>
              <a:tblGrid>
                <a:gridCol w="457200"/>
                <a:gridCol w="457200"/>
                <a:gridCol w="685800"/>
              </a:tblGrid>
              <a:tr h="95250">
                <a:tc>
                  <a:txBody>
                    <a:bodyPr/>
                    <a:lstStyle/>
                    <a:p>
                      <a:pPr algn="ctr" fontAlgn="b"/>
                      <a:r>
                        <a:rPr lang="en-US" sz="2000" b="0" i="0" u="none" strike="noStrike" dirty="0" smtClean="0">
                          <a:solidFill>
                            <a:srgbClr val="000000"/>
                          </a:solidFill>
                          <a:latin typeface="Calibri"/>
                        </a:rPr>
                        <a:t>+r</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0.08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+r</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-r</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-r</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0.81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32" name="Picture 31" descr="txp_fig"/>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3367088" y="4991100"/>
            <a:ext cx="1030287" cy="312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34" name="Table 33"/>
          <p:cNvGraphicFramePr>
            <a:graphicFrameLocks noGrp="1"/>
          </p:cNvGraphicFramePr>
          <p:nvPr>
            <p:extLst>
              <p:ext uri="{D42A27DB-BD31-4B8C-83A1-F6EECF244321}">
                <p14:modId xmlns:p14="http://schemas.microsoft.com/office/powerpoint/2010/main" val="950963070"/>
              </p:ext>
            </p:extLst>
          </p:nvPr>
        </p:nvGraphicFramePr>
        <p:xfrm>
          <a:off x="3276600" y="5448300"/>
          <a:ext cx="1295400" cy="1257300"/>
        </p:xfrm>
        <a:graphic>
          <a:graphicData uri="http://schemas.openxmlformats.org/drawingml/2006/table">
            <a:tbl>
              <a:tblPr/>
              <a:tblGrid>
                <a:gridCol w="431800"/>
                <a:gridCol w="431800"/>
                <a:gridCol w="431800"/>
              </a:tblGrid>
              <a:tr h="95250">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45" name="Table 44"/>
          <p:cNvGraphicFramePr>
            <a:graphicFrameLocks noGrp="1"/>
          </p:cNvGraphicFramePr>
          <p:nvPr>
            <p:extLst>
              <p:ext uri="{D42A27DB-BD31-4B8C-83A1-F6EECF244321}">
                <p14:modId xmlns:p14="http://schemas.microsoft.com/office/powerpoint/2010/main" val="78634814"/>
              </p:ext>
            </p:extLst>
          </p:nvPr>
        </p:nvGraphicFramePr>
        <p:xfrm>
          <a:off x="5867400" y="2190750"/>
          <a:ext cx="1371600" cy="628650"/>
        </p:xfrm>
        <a:graphic>
          <a:graphicData uri="http://schemas.openxmlformats.org/drawingml/2006/table">
            <a:tbl>
              <a:tblPr/>
              <a:tblGrid>
                <a:gridCol w="609600"/>
                <a:gridCol w="762000"/>
              </a:tblGrid>
              <a:tr h="114300">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0.17</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14300">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0.83</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46" name="Picture 45" descr="txp_fig"/>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5957888" y="4838700"/>
            <a:ext cx="1030287" cy="312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47" name="Table 46"/>
          <p:cNvGraphicFramePr>
            <a:graphicFrameLocks noGrp="1"/>
          </p:cNvGraphicFramePr>
          <p:nvPr>
            <p:extLst>
              <p:ext uri="{D42A27DB-BD31-4B8C-83A1-F6EECF244321}">
                <p14:modId xmlns:p14="http://schemas.microsoft.com/office/powerpoint/2010/main" val="3490381106"/>
              </p:ext>
            </p:extLst>
          </p:nvPr>
        </p:nvGraphicFramePr>
        <p:xfrm>
          <a:off x="5867400" y="5295900"/>
          <a:ext cx="1295400" cy="1257300"/>
        </p:xfrm>
        <a:graphic>
          <a:graphicData uri="http://schemas.openxmlformats.org/drawingml/2006/table">
            <a:tbl>
              <a:tblPr/>
              <a:tblGrid>
                <a:gridCol w="431800"/>
                <a:gridCol w="431800"/>
                <a:gridCol w="431800"/>
              </a:tblGrid>
              <a:tr h="95250">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36953" name="Oval 15"/>
          <p:cNvSpPr>
            <a:spLocks noChangeArrowheads="1"/>
          </p:cNvSpPr>
          <p:nvPr/>
        </p:nvSpPr>
        <p:spPr bwMode="auto">
          <a:xfrm>
            <a:off x="76200" y="4038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pic>
        <p:nvPicPr>
          <p:cNvPr id="36954" name="Picture 49" descr="txp_fig"/>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1081088" y="1524000"/>
            <a:ext cx="7318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6955" name="Picture 50" descr="txp_fig"/>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928688" y="2895600"/>
            <a:ext cx="1060450" cy="312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6956" name="Oval 11"/>
          <p:cNvSpPr>
            <a:spLocks noChangeArrowheads="1"/>
          </p:cNvSpPr>
          <p:nvPr/>
        </p:nvSpPr>
        <p:spPr bwMode="auto">
          <a:xfrm>
            <a:off x="77787" y="2971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dirty="0">
                <a:latin typeface="Times New Roman" pitchFamily="18" charset="0"/>
                <a:cs typeface="Times New Roman" pitchFamily="18" charset="0"/>
              </a:rPr>
              <a:t>R</a:t>
            </a:r>
          </a:p>
        </p:txBody>
      </p:sp>
      <p:cxnSp>
        <p:nvCxnSpPr>
          <p:cNvPr id="36957" name="AutoShape 12"/>
          <p:cNvCxnSpPr>
            <a:cxnSpLocks noChangeShapeType="1"/>
            <a:stCxn id="36956" idx="4"/>
            <a:endCxn id="36953" idx="0"/>
          </p:cNvCxnSpPr>
          <p:nvPr/>
        </p:nvCxnSpPr>
        <p:spPr bwMode="auto">
          <a:xfrm rot="5400000">
            <a:off x="76994" y="3771106"/>
            <a:ext cx="533400" cy="1587"/>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36958" name="Oval 25"/>
          <p:cNvSpPr>
            <a:spLocks noChangeArrowheads="1"/>
          </p:cNvSpPr>
          <p:nvPr/>
        </p:nvSpPr>
        <p:spPr bwMode="auto">
          <a:xfrm>
            <a:off x="76200" y="5105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L</a:t>
            </a:r>
            <a:endParaRPr lang="en-US" sz="2400" baseline="-25000">
              <a:latin typeface="Times New Roman" pitchFamily="18" charset="0"/>
              <a:cs typeface="Times New Roman" pitchFamily="18" charset="0"/>
            </a:endParaRPr>
          </a:p>
        </p:txBody>
      </p:sp>
      <p:cxnSp>
        <p:nvCxnSpPr>
          <p:cNvPr id="36959" name="AutoShape 12"/>
          <p:cNvCxnSpPr>
            <a:cxnSpLocks noChangeShapeType="1"/>
            <a:stCxn id="36953" idx="4"/>
            <a:endCxn id="36958" idx="0"/>
          </p:cNvCxnSpPr>
          <p:nvPr/>
        </p:nvCxnSpPr>
        <p:spPr bwMode="auto">
          <a:xfrm rot="5400000">
            <a:off x="76200" y="4838700"/>
            <a:ext cx="533400" cy="317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36960" name="Picture 55" descr="txp_fig"/>
          <p:cNvPicPr>
            <a:picLocks noChangeAspect="1"/>
          </p:cNvPicPr>
          <p:nvPr>
            <p:custDataLst>
              <p:tags r:id="rId7"/>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928688" y="4838700"/>
            <a:ext cx="1030287" cy="312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57" name="Table 56"/>
          <p:cNvGraphicFramePr>
            <a:graphicFrameLocks noGrp="1"/>
          </p:cNvGraphicFramePr>
          <p:nvPr/>
        </p:nvGraphicFramePr>
        <p:xfrm>
          <a:off x="869950" y="1981200"/>
          <a:ext cx="1219200" cy="628650"/>
        </p:xfrm>
        <a:graphic>
          <a:graphicData uri="http://schemas.openxmlformats.org/drawingml/2006/table">
            <a:tbl>
              <a:tblPr/>
              <a:tblGrid>
                <a:gridCol w="609600"/>
                <a:gridCol w="609600"/>
              </a:tblGrid>
              <a:tr h="114300">
                <a:tc>
                  <a:txBody>
                    <a:bodyPr/>
                    <a:lstStyle/>
                    <a:p>
                      <a:pPr algn="ctr" fontAlgn="b"/>
                      <a:r>
                        <a:rPr lang="en-US" sz="2000" b="0" i="0" u="none" strike="noStrike" dirty="0" smtClean="0">
                          <a:solidFill>
                            <a:srgbClr val="000000"/>
                          </a:solidFill>
                          <a:latin typeface="Calibri"/>
                        </a:rPr>
                        <a:t>+r</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14300">
                <a:tc>
                  <a:txBody>
                    <a:bodyPr/>
                    <a:lstStyle/>
                    <a:p>
                      <a:pPr algn="ctr" fontAlgn="b"/>
                      <a:r>
                        <a:rPr lang="en-US" sz="2000" b="0" i="0" u="none" strike="noStrike" dirty="0" smtClean="0">
                          <a:solidFill>
                            <a:srgbClr val="000000"/>
                          </a:solidFill>
                          <a:latin typeface="Calibri"/>
                        </a:rPr>
                        <a:t>-r</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58" name="Table 57"/>
          <p:cNvGraphicFramePr>
            <a:graphicFrameLocks noGrp="1"/>
          </p:cNvGraphicFramePr>
          <p:nvPr/>
        </p:nvGraphicFramePr>
        <p:xfrm>
          <a:off x="823913" y="3352800"/>
          <a:ext cx="1295400" cy="1257300"/>
        </p:xfrm>
        <a:graphic>
          <a:graphicData uri="http://schemas.openxmlformats.org/drawingml/2006/table">
            <a:tbl>
              <a:tblPr/>
              <a:tblGrid>
                <a:gridCol w="431800"/>
                <a:gridCol w="431800"/>
                <a:gridCol w="431800"/>
              </a:tblGrid>
              <a:tr h="95250">
                <a:tc>
                  <a:txBody>
                    <a:bodyPr/>
                    <a:lstStyle/>
                    <a:p>
                      <a:pPr algn="ctr" fontAlgn="b"/>
                      <a:r>
                        <a:rPr lang="en-US" sz="2000" b="0" i="0" u="none" strike="noStrike" dirty="0" smtClean="0">
                          <a:solidFill>
                            <a:srgbClr val="000000"/>
                          </a:solidFill>
                          <a:latin typeface="Calibri"/>
                        </a:rPr>
                        <a:t>+r</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+r</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-r</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-r</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59" name="Table 58"/>
          <p:cNvGraphicFramePr>
            <a:graphicFrameLocks noGrp="1"/>
          </p:cNvGraphicFramePr>
          <p:nvPr/>
        </p:nvGraphicFramePr>
        <p:xfrm>
          <a:off x="838200" y="5295900"/>
          <a:ext cx="1295400" cy="1257300"/>
        </p:xfrm>
        <a:graphic>
          <a:graphicData uri="http://schemas.openxmlformats.org/drawingml/2006/table">
            <a:tbl>
              <a:tblPr/>
              <a:tblGrid>
                <a:gridCol w="431800"/>
                <a:gridCol w="431800"/>
                <a:gridCol w="431800"/>
              </a:tblGrid>
              <a:tr h="95250">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60" name="AutoShape 5"/>
          <p:cNvSpPr>
            <a:spLocks noChangeArrowheads="1"/>
          </p:cNvSpPr>
          <p:nvPr/>
        </p:nvSpPr>
        <p:spPr bwMode="auto">
          <a:xfrm>
            <a:off x="2362200" y="1600200"/>
            <a:ext cx="533400" cy="304800"/>
          </a:xfrm>
          <a:prstGeom prst="rightArrow">
            <a:avLst>
              <a:gd name="adj1" fmla="val 50000"/>
              <a:gd name="adj2" fmla="val 81250"/>
            </a:avLst>
          </a:prstGeom>
          <a:solidFill>
            <a:schemeClr val="accent1"/>
          </a:solidFill>
          <a:ln w="9525">
            <a:solidFill>
              <a:schemeClr val="tx1"/>
            </a:solidFill>
            <a:miter lim="800000"/>
            <a:headEnd/>
            <a:tailEnd/>
          </a:ln>
        </p:spPr>
        <p:txBody>
          <a:bodyPr wrap="none" anchor="ctr"/>
          <a:lstStyle/>
          <a:p>
            <a:endParaRPr lang="en-US"/>
          </a:p>
        </p:txBody>
      </p:sp>
      <p:sp>
        <p:nvSpPr>
          <p:cNvPr id="61" name="TextBox 60"/>
          <p:cNvSpPr txBox="1">
            <a:spLocks noChangeArrowheads="1"/>
          </p:cNvSpPr>
          <p:nvPr/>
        </p:nvSpPr>
        <p:spPr bwMode="auto">
          <a:xfrm>
            <a:off x="2133600" y="1143000"/>
            <a:ext cx="91440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sz="2000" dirty="0">
                <a:solidFill>
                  <a:schemeClr val="accent2"/>
                </a:solidFill>
                <a:latin typeface="Calibri" pitchFamily="34" charset="0"/>
                <a:cs typeface="Calibri" pitchFamily="34" charset="0"/>
              </a:rPr>
              <a:t>Join R</a:t>
            </a:r>
          </a:p>
        </p:txBody>
      </p:sp>
      <p:sp>
        <p:nvSpPr>
          <p:cNvPr id="62" name="Oval 61"/>
          <p:cNvSpPr>
            <a:spLocks noChangeArrowheads="1"/>
          </p:cNvSpPr>
          <p:nvPr/>
        </p:nvSpPr>
        <p:spPr bwMode="auto">
          <a:xfrm>
            <a:off x="3276600" y="3124200"/>
            <a:ext cx="1295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r>
              <a:rPr lang="en-US" sz="2400">
                <a:sym typeface="Symbol" pitchFamily="18" charset="2"/>
              </a:rPr>
              <a:t> </a:t>
            </a:r>
            <a:r>
              <a:rPr lang="en-US" sz="2400" i="1">
                <a:latin typeface="Times New Roman" pitchFamily="18" charset="0"/>
                <a:cs typeface="Times New Roman" pitchFamily="18" charset="0"/>
                <a:sym typeface="Symbol" pitchFamily="18" charset="2"/>
              </a:rPr>
              <a:t>T</a:t>
            </a:r>
            <a:endParaRPr lang="en-US" sz="2400" baseline="-25000">
              <a:latin typeface="Times New Roman" pitchFamily="18" charset="0"/>
              <a:cs typeface="Times New Roman" pitchFamily="18" charset="0"/>
            </a:endParaRPr>
          </a:p>
        </p:txBody>
      </p:sp>
      <p:sp>
        <p:nvSpPr>
          <p:cNvPr id="63" name="Oval 62"/>
          <p:cNvSpPr>
            <a:spLocks noChangeArrowheads="1"/>
          </p:cNvSpPr>
          <p:nvPr/>
        </p:nvSpPr>
        <p:spPr bwMode="auto">
          <a:xfrm>
            <a:off x="3657600" y="41910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L</a:t>
            </a:r>
            <a:endParaRPr lang="en-US" sz="2400" baseline="-25000">
              <a:latin typeface="Times New Roman" pitchFamily="18" charset="0"/>
              <a:cs typeface="Times New Roman" pitchFamily="18" charset="0"/>
            </a:endParaRPr>
          </a:p>
        </p:txBody>
      </p:sp>
      <p:cxnSp>
        <p:nvCxnSpPr>
          <p:cNvPr id="64" name="AutoShape 12"/>
          <p:cNvCxnSpPr>
            <a:cxnSpLocks noChangeShapeType="1"/>
            <a:stCxn id="62" idx="4"/>
            <a:endCxn id="63" idx="0"/>
          </p:cNvCxnSpPr>
          <p:nvPr/>
        </p:nvCxnSpPr>
        <p:spPr bwMode="auto">
          <a:xfrm rot="5400000">
            <a:off x="3657601" y="3924300"/>
            <a:ext cx="533400" cy="317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36" name="Oval 35"/>
          <p:cNvSpPr>
            <a:spLocks noChangeArrowheads="1"/>
          </p:cNvSpPr>
          <p:nvPr/>
        </p:nvSpPr>
        <p:spPr bwMode="auto">
          <a:xfrm>
            <a:off x="8305800" y="3048000"/>
            <a:ext cx="1295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 L</a:t>
            </a:r>
            <a:endParaRPr lang="en-US" sz="2400" baseline="-25000">
              <a:latin typeface="Times New Roman" pitchFamily="18" charset="0"/>
              <a:cs typeface="Times New Roman" pitchFamily="18" charset="0"/>
            </a:endParaRPr>
          </a:p>
        </p:txBody>
      </p:sp>
      <p:pic>
        <p:nvPicPr>
          <p:cNvPr id="37" name="Picture 36" descr="txp_fig"/>
          <p:cNvPicPr>
            <a:picLocks noChangeAspect="1"/>
          </p:cNvPicPr>
          <p:nvPr>
            <p:custDataLst>
              <p:tags r:id="rId8"/>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8488363" y="3962400"/>
            <a:ext cx="1057275"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8" name="Oval 37"/>
          <p:cNvSpPr>
            <a:spLocks noChangeArrowheads="1"/>
          </p:cNvSpPr>
          <p:nvPr/>
        </p:nvSpPr>
        <p:spPr bwMode="auto">
          <a:xfrm>
            <a:off x="11069637" y="3124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L</a:t>
            </a:r>
            <a:endParaRPr lang="en-US" sz="2400" baseline="-25000">
              <a:latin typeface="Times New Roman" pitchFamily="18" charset="0"/>
              <a:cs typeface="Times New Roman" pitchFamily="18" charset="0"/>
            </a:endParaRPr>
          </a:p>
        </p:txBody>
      </p:sp>
      <p:pic>
        <p:nvPicPr>
          <p:cNvPr id="39" name="Picture 38" descr="txp_fig"/>
          <p:cNvPicPr>
            <a:picLocks noChangeAspect="1"/>
          </p:cNvPicPr>
          <p:nvPr>
            <p:custDataLst>
              <p:tags r:id="rId9"/>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11049000" y="4210050"/>
            <a:ext cx="701675"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40" name="Table 39"/>
          <p:cNvGraphicFramePr>
            <a:graphicFrameLocks noGrp="1"/>
          </p:cNvGraphicFramePr>
          <p:nvPr>
            <p:extLst>
              <p:ext uri="{D42A27DB-BD31-4B8C-83A1-F6EECF244321}">
                <p14:modId xmlns:p14="http://schemas.microsoft.com/office/powerpoint/2010/main" val="3966885918"/>
              </p:ext>
            </p:extLst>
          </p:nvPr>
        </p:nvGraphicFramePr>
        <p:xfrm>
          <a:off x="8229600" y="4381500"/>
          <a:ext cx="1600200" cy="1257300"/>
        </p:xfrm>
        <a:graphic>
          <a:graphicData uri="http://schemas.openxmlformats.org/drawingml/2006/table">
            <a:tbl>
              <a:tblPr/>
              <a:tblGrid>
                <a:gridCol w="431800"/>
                <a:gridCol w="431800"/>
                <a:gridCol w="736600"/>
              </a:tblGrid>
              <a:tr h="95250">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0.051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0.119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0.083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0.747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41" name="Table 40"/>
          <p:cNvGraphicFramePr>
            <a:graphicFrameLocks noGrp="1"/>
          </p:cNvGraphicFramePr>
          <p:nvPr>
            <p:extLst>
              <p:ext uri="{D42A27DB-BD31-4B8C-83A1-F6EECF244321}">
                <p14:modId xmlns:p14="http://schemas.microsoft.com/office/powerpoint/2010/main" val="2358882854"/>
              </p:ext>
            </p:extLst>
          </p:nvPr>
        </p:nvGraphicFramePr>
        <p:xfrm>
          <a:off x="10668000" y="4648200"/>
          <a:ext cx="1371600" cy="628650"/>
        </p:xfrm>
        <a:graphic>
          <a:graphicData uri="http://schemas.openxmlformats.org/drawingml/2006/table">
            <a:tbl>
              <a:tblPr/>
              <a:tblGrid>
                <a:gridCol w="609600"/>
                <a:gridCol w="762000"/>
              </a:tblGrid>
              <a:tr h="114300">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0.134</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14300">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0.866</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4" name="AutoShape 5"/>
          <p:cNvSpPr>
            <a:spLocks noChangeArrowheads="1"/>
          </p:cNvSpPr>
          <p:nvPr/>
        </p:nvSpPr>
        <p:spPr bwMode="auto">
          <a:xfrm>
            <a:off x="5105400" y="1600200"/>
            <a:ext cx="533400" cy="304800"/>
          </a:xfrm>
          <a:prstGeom prst="rightArrow">
            <a:avLst>
              <a:gd name="adj1" fmla="val 50000"/>
              <a:gd name="adj2" fmla="val 81250"/>
            </a:avLst>
          </a:prstGeom>
          <a:solidFill>
            <a:schemeClr val="accent1"/>
          </a:solidFill>
          <a:ln w="9525">
            <a:solidFill>
              <a:schemeClr val="tx1"/>
            </a:solidFill>
            <a:miter lim="800000"/>
            <a:headEnd/>
            <a:tailEnd/>
          </a:ln>
        </p:spPr>
        <p:txBody>
          <a:bodyPr wrap="none" anchor="ctr"/>
          <a:lstStyle/>
          <a:p>
            <a:endParaRPr lang="en-US"/>
          </a:p>
        </p:txBody>
      </p:sp>
      <p:sp>
        <p:nvSpPr>
          <p:cNvPr id="49" name="AutoShape 5"/>
          <p:cNvSpPr>
            <a:spLocks noChangeArrowheads="1"/>
          </p:cNvSpPr>
          <p:nvPr/>
        </p:nvSpPr>
        <p:spPr bwMode="auto">
          <a:xfrm>
            <a:off x="7467600" y="1600200"/>
            <a:ext cx="533400" cy="304800"/>
          </a:xfrm>
          <a:prstGeom prst="rightArrow">
            <a:avLst>
              <a:gd name="adj1" fmla="val 50000"/>
              <a:gd name="adj2" fmla="val 81250"/>
            </a:avLst>
          </a:prstGeom>
          <a:solidFill>
            <a:schemeClr val="accent1"/>
          </a:solidFill>
          <a:ln w="9525">
            <a:solidFill>
              <a:schemeClr val="tx1"/>
            </a:solidFill>
            <a:miter lim="800000"/>
            <a:headEnd/>
            <a:tailEnd/>
          </a:ln>
        </p:spPr>
        <p:txBody>
          <a:bodyPr wrap="none" anchor="ctr"/>
          <a:lstStyle/>
          <a:p>
            <a:endParaRPr lang="en-US"/>
          </a:p>
        </p:txBody>
      </p:sp>
      <p:sp>
        <p:nvSpPr>
          <p:cNvPr id="50" name="TextBox 49"/>
          <p:cNvSpPr txBox="1">
            <a:spLocks noChangeArrowheads="1"/>
          </p:cNvSpPr>
          <p:nvPr/>
        </p:nvSpPr>
        <p:spPr bwMode="auto">
          <a:xfrm>
            <a:off x="7239000" y="1200090"/>
            <a:ext cx="91440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sz="2000" dirty="0">
                <a:solidFill>
                  <a:schemeClr val="accent2"/>
                </a:solidFill>
                <a:latin typeface="Calibri" pitchFamily="34" charset="0"/>
                <a:cs typeface="Calibri" pitchFamily="34" charset="0"/>
              </a:rPr>
              <a:t>Join </a:t>
            </a:r>
            <a:r>
              <a:rPr lang="en-US" sz="2000" dirty="0" smtClean="0">
                <a:solidFill>
                  <a:schemeClr val="accent2"/>
                </a:solidFill>
                <a:latin typeface="Calibri" pitchFamily="34" charset="0"/>
                <a:cs typeface="Calibri" pitchFamily="34" charset="0"/>
              </a:rPr>
              <a:t>T</a:t>
            </a:r>
            <a:endParaRPr lang="en-US" sz="2000" dirty="0">
              <a:solidFill>
                <a:schemeClr val="accent2"/>
              </a:solidFill>
              <a:latin typeface="Calibri" pitchFamily="34" charset="0"/>
              <a:cs typeface="Calibri" pitchFamily="34" charset="0"/>
            </a:endParaRPr>
          </a:p>
        </p:txBody>
      </p:sp>
      <p:sp>
        <p:nvSpPr>
          <p:cNvPr id="51" name="AutoShape 5"/>
          <p:cNvSpPr>
            <a:spLocks noChangeArrowheads="1"/>
          </p:cNvSpPr>
          <p:nvPr/>
        </p:nvSpPr>
        <p:spPr bwMode="auto">
          <a:xfrm>
            <a:off x="9829800" y="1543110"/>
            <a:ext cx="533400" cy="304800"/>
          </a:xfrm>
          <a:prstGeom prst="rightArrow">
            <a:avLst>
              <a:gd name="adj1" fmla="val 50000"/>
              <a:gd name="adj2" fmla="val 81250"/>
            </a:avLst>
          </a:prstGeom>
          <a:solidFill>
            <a:schemeClr val="accent1"/>
          </a:solidFill>
          <a:ln w="9525">
            <a:solidFill>
              <a:schemeClr val="tx1"/>
            </a:solidFill>
            <a:miter lim="800000"/>
            <a:headEnd/>
            <a:tailEnd/>
          </a:ln>
        </p:spPr>
        <p:txBody>
          <a:bodyPr wrap="none" anchor="ctr"/>
          <a:lstStyle/>
          <a:p>
            <a:endParaRPr lang="en-US"/>
          </a:p>
        </p:txBody>
      </p:sp>
      <p:sp>
        <p:nvSpPr>
          <p:cNvPr id="52" name="TextBox 51"/>
          <p:cNvSpPr txBox="1">
            <a:spLocks noChangeArrowheads="1"/>
          </p:cNvSpPr>
          <p:nvPr/>
        </p:nvSpPr>
        <p:spPr bwMode="auto">
          <a:xfrm>
            <a:off x="9296400" y="1143000"/>
            <a:ext cx="152400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sz="2000" dirty="0" smtClean="0">
                <a:solidFill>
                  <a:schemeClr val="accent2"/>
                </a:solidFill>
                <a:latin typeface="Calibri" pitchFamily="34" charset="0"/>
                <a:cs typeface="Calibri" pitchFamily="34" charset="0"/>
              </a:rPr>
              <a:t>Sum out T</a:t>
            </a:r>
            <a:endParaRPr lang="en-US" sz="2000" dirty="0">
              <a:solidFill>
                <a:schemeClr val="accent2"/>
              </a:solidFill>
              <a:latin typeface="Calibri" pitchFamily="34" charset="0"/>
              <a:cs typeface="Calibri" pitchFamily="34" charset="0"/>
            </a:endParaRPr>
          </a:p>
        </p:txBody>
      </p:sp>
    </p:spTree>
    <p:extLst>
      <p:ext uri="{BB962C8B-B14F-4D97-AF65-F5344CB8AC3E}">
        <p14:creationId xmlns:p14="http://schemas.microsoft.com/office/powerpoint/2010/main" val="2374334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6" grpId="0" animBg="1"/>
      <p:bldP spid="17" grpId="0" animBg="1"/>
      <p:bldP spid="60" grpId="0" animBg="1"/>
      <p:bldP spid="61" grpId="0"/>
      <p:bldP spid="62" grpId="0" animBg="1"/>
      <p:bldP spid="63" grpId="0" animBg="1"/>
      <p:bldP spid="36" grpId="0" animBg="1"/>
      <p:bldP spid="38" grpId="0" animBg="1"/>
      <p:bldP spid="44" grpId="0" animBg="1"/>
      <p:bldP spid="49" grpId="0" animBg="1"/>
      <p:bldP spid="50" grpId="0"/>
      <p:bldP spid="51" grpId="0" animBg="1"/>
      <p:bldP spid="5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86600" y="1905000"/>
            <a:ext cx="4974417" cy="4344412"/>
          </a:xfrm>
          <a:prstGeom prst="rect">
            <a:avLst/>
          </a:prstGeom>
        </p:spPr>
      </p:pic>
      <p:sp>
        <p:nvSpPr>
          <p:cNvPr id="38920" name="Title 25"/>
          <p:cNvSpPr>
            <a:spLocks noGrp="1"/>
          </p:cNvSpPr>
          <p:nvPr>
            <p:ph type="title"/>
          </p:nvPr>
        </p:nvSpPr>
        <p:spPr/>
        <p:txBody>
          <a:bodyPr/>
          <a:lstStyle/>
          <a:p>
            <a:r>
              <a:rPr lang="en-US" smtClean="0">
                <a:ea typeface="ＭＳ Ｐゴシック" pitchFamily="34" charset="-128"/>
              </a:rPr>
              <a:t>Evidence</a:t>
            </a:r>
          </a:p>
        </p:txBody>
      </p:sp>
      <p:sp>
        <p:nvSpPr>
          <p:cNvPr id="23555" name="Rectangle 3"/>
          <p:cNvSpPr>
            <a:spLocks noGrp="1" noChangeArrowheads="1"/>
          </p:cNvSpPr>
          <p:nvPr>
            <p:ph idx="1"/>
          </p:nvPr>
        </p:nvSpPr>
        <p:spPr>
          <a:xfrm>
            <a:off x="457200" y="1371600"/>
            <a:ext cx="8229600" cy="4525963"/>
          </a:xfrm>
        </p:spPr>
        <p:txBody>
          <a:bodyPr/>
          <a:lstStyle/>
          <a:p>
            <a:r>
              <a:rPr lang="en-US" sz="2400" smtClean="0">
                <a:ea typeface="ＭＳ Ｐゴシック" pitchFamily="34" charset="-128"/>
              </a:rPr>
              <a:t>If evidence, start with factors that select that evidence</a:t>
            </a:r>
          </a:p>
          <a:p>
            <a:pPr lvl="1"/>
            <a:r>
              <a:rPr lang="en-US" sz="2000" smtClean="0">
                <a:ea typeface="ＭＳ Ｐゴシック" pitchFamily="34" charset="-128"/>
              </a:rPr>
              <a:t>No evidence uses these initial factors:</a:t>
            </a:r>
          </a:p>
          <a:p>
            <a:endParaRPr lang="en-US" sz="2400" smtClean="0">
              <a:ea typeface="ＭＳ Ｐゴシック" pitchFamily="34" charset="-128"/>
            </a:endParaRPr>
          </a:p>
          <a:p>
            <a:endParaRPr lang="en-US" sz="2400" smtClean="0">
              <a:ea typeface="ＭＳ Ｐゴシック" pitchFamily="34" charset="-128"/>
            </a:endParaRPr>
          </a:p>
          <a:p>
            <a:endParaRPr lang="en-US" sz="2400" smtClean="0">
              <a:ea typeface="ＭＳ Ｐゴシック" pitchFamily="34" charset="-128"/>
            </a:endParaRPr>
          </a:p>
          <a:p>
            <a:endParaRPr lang="en-US" sz="2400" smtClean="0">
              <a:ea typeface="ＭＳ Ｐゴシック" pitchFamily="34" charset="-128"/>
            </a:endParaRPr>
          </a:p>
          <a:p>
            <a:pPr lvl="1"/>
            <a:r>
              <a:rPr lang="en-US" sz="2000" smtClean="0">
                <a:ea typeface="ＭＳ Ｐゴシック" pitchFamily="34" charset="-128"/>
              </a:rPr>
              <a:t>Computing                        , the initial factors become:</a:t>
            </a:r>
          </a:p>
          <a:p>
            <a:pPr lvl="1"/>
            <a:endParaRPr lang="en-US" sz="2000" smtClean="0">
              <a:ea typeface="ＭＳ Ｐゴシック" pitchFamily="34" charset="-128"/>
            </a:endParaRPr>
          </a:p>
          <a:p>
            <a:pPr lvl="1"/>
            <a:endParaRPr lang="en-US" sz="2000" smtClean="0">
              <a:ea typeface="ＭＳ Ｐゴシック" pitchFamily="34" charset="-128"/>
            </a:endParaRPr>
          </a:p>
          <a:p>
            <a:pPr lvl="2"/>
            <a:endParaRPr lang="en-US" sz="1600" smtClean="0">
              <a:ea typeface="ＭＳ Ｐゴシック" pitchFamily="34" charset="-128"/>
            </a:endParaRPr>
          </a:p>
          <a:p>
            <a:pPr lvl="2"/>
            <a:endParaRPr lang="en-US" sz="1600" smtClean="0">
              <a:ea typeface="ＭＳ Ｐゴシック" pitchFamily="34" charset="-128"/>
            </a:endParaRPr>
          </a:p>
          <a:p>
            <a:pPr lvl="1"/>
            <a:endParaRPr lang="en-US" sz="2000" smtClean="0">
              <a:ea typeface="ＭＳ Ｐゴシック" pitchFamily="34" charset="-128"/>
            </a:endParaRPr>
          </a:p>
          <a:p>
            <a:r>
              <a:rPr lang="en-US" sz="2400" smtClean="0">
                <a:ea typeface="ＭＳ Ｐゴシック" pitchFamily="34" charset="-128"/>
              </a:rPr>
              <a:t>We eliminate all vars other than query + evidence</a:t>
            </a:r>
          </a:p>
        </p:txBody>
      </p:sp>
      <p:pic>
        <p:nvPicPr>
          <p:cNvPr id="30" name="Picture 29" descr="txp_fig"/>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1701800" y="2362200"/>
            <a:ext cx="752475"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1" name="Picture 30" descr="txp_fig"/>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3444875" y="2362200"/>
            <a:ext cx="1090613" cy="322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2" name="Picture 31" descr="txp_fig"/>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5341938" y="2362200"/>
            <a:ext cx="1058862" cy="322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19" descr="txp_fig"/>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644650" y="4595813"/>
            <a:ext cx="969963"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 name="Picture 20" descr="txp_fig"/>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3182938" y="4594225"/>
            <a:ext cx="1430337" cy="323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37" name="Table 36"/>
          <p:cNvGraphicFramePr>
            <a:graphicFrameLocks noGrp="1"/>
          </p:cNvGraphicFramePr>
          <p:nvPr/>
        </p:nvGraphicFramePr>
        <p:xfrm>
          <a:off x="1531938" y="2760663"/>
          <a:ext cx="1219200" cy="446088"/>
        </p:xfrm>
        <a:graphic>
          <a:graphicData uri="http://schemas.openxmlformats.org/drawingml/2006/table">
            <a:tbl>
              <a:tblPr/>
              <a:tblGrid>
                <a:gridCol w="609600"/>
                <a:gridCol w="609600"/>
              </a:tblGrid>
              <a:tr h="223044">
                <a:tc>
                  <a:txBody>
                    <a:bodyPr/>
                    <a:lstStyle/>
                    <a:p>
                      <a:pPr algn="ctr" fontAlgn="b"/>
                      <a:r>
                        <a:rPr lang="en-US" sz="1400" b="0" i="0" u="none" strike="noStrike" dirty="0" smtClean="0">
                          <a:solidFill>
                            <a:srgbClr val="000000"/>
                          </a:solidFill>
                          <a:latin typeface="Calibri"/>
                        </a:rPr>
                        <a:t>+r</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0.1</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3044">
                <a:tc>
                  <a:txBody>
                    <a:bodyPr/>
                    <a:lstStyle/>
                    <a:p>
                      <a:pPr algn="ctr" fontAlgn="b"/>
                      <a:r>
                        <a:rPr lang="en-US" sz="1400" b="0" i="0" u="none" strike="noStrike" dirty="0" smtClean="0">
                          <a:solidFill>
                            <a:srgbClr val="000000"/>
                          </a:solidFill>
                          <a:latin typeface="Calibri"/>
                        </a:rPr>
                        <a:t>-r</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0.9</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38" name="Table 37"/>
          <p:cNvGraphicFramePr>
            <a:graphicFrameLocks noGrp="1"/>
          </p:cNvGraphicFramePr>
          <p:nvPr/>
        </p:nvGraphicFramePr>
        <p:xfrm>
          <a:off x="3360738" y="2760663"/>
          <a:ext cx="1295400" cy="892176"/>
        </p:xfrm>
        <a:graphic>
          <a:graphicData uri="http://schemas.openxmlformats.org/drawingml/2006/table">
            <a:tbl>
              <a:tblPr/>
              <a:tblGrid>
                <a:gridCol w="431800"/>
                <a:gridCol w="431800"/>
                <a:gridCol w="431800"/>
              </a:tblGrid>
              <a:tr h="223044">
                <a:tc>
                  <a:txBody>
                    <a:bodyPr/>
                    <a:lstStyle/>
                    <a:p>
                      <a:pPr algn="ctr" fontAlgn="b"/>
                      <a:r>
                        <a:rPr lang="en-US" sz="1400" b="0" i="0" u="none" strike="noStrike" dirty="0" smtClean="0">
                          <a:solidFill>
                            <a:srgbClr val="000000"/>
                          </a:solidFill>
                          <a:latin typeface="Calibri"/>
                        </a:rPr>
                        <a:t>+r</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latin typeface="Calibri"/>
                        </a:rPr>
                        <a:t>+t</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latin typeface="Calibri"/>
                        </a:rPr>
                        <a:t>0.8</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3044">
                <a:tc>
                  <a:txBody>
                    <a:bodyPr/>
                    <a:lstStyle/>
                    <a:p>
                      <a:pPr algn="ctr" fontAlgn="b"/>
                      <a:r>
                        <a:rPr lang="en-US" sz="1400" b="0" i="0" u="none" strike="noStrike" dirty="0" smtClean="0">
                          <a:solidFill>
                            <a:srgbClr val="000000"/>
                          </a:solidFill>
                          <a:latin typeface="Calibri"/>
                        </a:rPr>
                        <a:t>+r</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latin typeface="Calibri"/>
                        </a:rPr>
                        <a:t>-t</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0.2</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3044">
                <a:tc>
                  <a:txBody>
                    <a:bodyPr/>
                    <a:lstStyle/>
                    <a:p>
                      <a:pPr algn="ctr" fontAlgn="b"/>
                      <a:r>
                        <a:rPr lang="en-US" sz="1400" b="0" i="0" u="none" strike="noStrike" dirty="0" smtClean="0">
                          <a:solidFill>
                            <a:srgbClr val="000000"/>
                          </a:solidFill>
                          <a:latin typeface="Calibri"/>
                        </a:rPr>
                        <a:t>-r</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latin typeface="Calibri"/>
                        </a:rPr>
                        <a:t>+t</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0.1</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3044">
                <a:tc>
                  <a:txBody>
                    <a:bodyPr/>
                    <a:lstStyle/>
                    <a:p>
                      <a:pPr algn="ctr" fontAlgn="b"/>
                      <a:r>
                        <a:rPr lang="en-US" sz="1400" b="0" i="0" u="none" strike="noStrike" dirty="0" smtClean="0">
                          <a:solidFill>
                            <a:srgbClr val="000000"/>
                          </a:solidFill>
                          <a:latin typeface="Calibri"/>
                        </a:rPr>
                        <a:t>-r</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latin typeface="Calibri"/>
                        </a:rPr>
                        <a:t>-t</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0.9</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40" name="Table 39"/>
          <p:cNvGraphicFramePr>
            <a:graphicFrameLocks noGrp="1"/>
          </p:cNvGraphicFramePr>
          <p:nvPr/>
        </p:nvGraphicFramePr>
        <p:xfrm>
          <a:off x="5334000" y="2760663"/>
          <a:ext cx="1371600" cy="892176"/>
        </p:xfrm>
        <a:graphic>
          <a:graphicData uri="http://schemas.openxmlformats.org/drawingml/2006/table">
            <a:tbl>
              <a:tblPr/>
              <a:tblGrid>
                <a:gridCol w="457200"/>
                <a:gridCol w="457200"/>
                <a:gridCol w="457200"/>
              </a:tblGrid>
              <a:tr h="223044">
                <a:tc>
                  <a:txBody>
                    <a:bodyPr/>
                    <a:lstStyle/>
                    <a:p>
                      <a:pPr algn="ctr" fontAlgn="b"/>
                      <a:r>
                        <a:rPr lang="en-US" sz="1400" b="0" i="0" u="none" strike="noStrike" dirty="0" smtClean="0">
                          <a:solidFill>
                            <a:srgbClr val="000000"/>
                          </a:solidFill>
                          <a:latin typeface="Calibri"/>
                        </a:rPr>
                        <a:t>+t</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latin typeface="Calibri"/>
                        </a:rPr>
                        <a:t>+l</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latin typeface="Calibri"/>
                        </a:rPr>
                        <a:t>0.3</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3044">
                <a:tc>
                  <a:txBody>
                    <a:bodyPr/>
                    <a:lstStyle/>
                    <a:p>
                      <a:pPr algn="ctr" fontAlgn="b"/>
                      <a:r>
                        <a:rPr lang="en-US" sz="1400" b="0" i="0" u="none" strike="noStrike" dirty="0" smtClean="0">
                          <a:solidFill>
                            <a:srgbClr val="000000"/>
                          </a:solidFill>
                          <a:latin typeface="Calibri"/>
                        </a:rPr>
                        <a:t>+t</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latin typeface="Calibri"/>
                        </a:rPr>
                        <a:t>-l</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0.7</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3044">
                <a:tc>
                  <a:txBody>
                    <a:bodyPr/>
                    <a:lstStyle/>
                    <a:p>
                      <a:pPr algn="ctr" fontAlgn="b"/>
                      <a:r>
                        <a:rPr lang="en-US" sz="1400" b="0" i="0" u="none" strike="noStrike" dirty="0" smtClean="0">
                          <a:solidFill>
                            <a:srgbClr val="000000"/>
                          </a:solidFill>
                          <a:latin typeface="Calibri"/>
                        </a:rPr>
                        <a:t>-t</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latin typeface="Calibri"/>
                        </a:rPr>
                        <a:t>+l</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0.1</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3044">
                <a:tc>
                  <a:txBody>
                    <a:bodyPr/>
                    <a:lstStyle/>
                    <a:p>
                      <a:pPr algn="ctr" fontAlgn="b"/>
                      <a:r>
                        <a:rPr lang="en-US" sz="1400" b="0" i="0" u="none" strike="noStrike" dirty="0" smtClean="0">
                          <a:solidFill>
                            <a:srgbClr val="000000"/>
                          </a:solidFill>
                          <a:latin typeface="Calibri"/>
                        </a:rPr>
                        <a:t>-t</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latin typeface="Calibri"/>
                        </a:rPr>
                        <a:t>-l</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0.9</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19" name="Picture 18" descr="txp_fig"/>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2457450" y="3977069"/>
            <a:ext cx="1428750" cy="322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46" name="Table 45"/>
          <p:cNvGraphicFramePr>
            <a:graphicFrameLocks noGrp="1"/>
          </p:cNvGraphicFramePr>
          <p:nvPr/>
        </p:nvGraphicFramePr>
        <p:xfrm>
          <a:off x="1524000" y="4975225"/>
          <a:ext cx="1219200" cy="222760"/>
        </p:xfrm>
        <a:graphic>
          <a:graphicData uri="http://schemas.openxmlformats.org/drawingml/2006/table">
            <a:tbl>
              <a:tblPr/>
              <a:tblGrid>
                <a:gridCol w="609600"/>
                <a:gridCol w="609600"/>
              </a:tblGrid>
              <a:tr h="222250">
                <a:tc>
                  <a:txBody>
                    <a:bodyPr/>
                    <a:lstStyle/>
                    <a:p>
                      <a:pPr algn="ctr" fontAlgn="b"/>
                      <a:r>
                        <a:rPr lang="en-US" sz="1400" b="0" i="0" u="none" strike="noStrike" dirty="0" smtClean="0">
                          <a:solidFill>
                            <a:srgbClr val="000000"/>
                          </a:solidFill>
                          <a:latin typeface="Calibri"/>
                        </a:rPr>
                        <a:t>+r</a:t>
                      </a:r>
                      <a:endParaRPr lang="en-US" sz="1400" b="0" i="0" u="none" strike="noStrike" dirty="0">
                        <a:solidFill>
                          <a:srgbClr val="000000"/>
                        </a:solidFill>
                        <a:latin typeface="Calibri"/>
                      </a:endParaRPr>
                    </a:p>
                  </a:txBody>
                  <a:tcPr marL="9525" marR="9525" marT="94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0.1</a:t>
                      </a:r>
                    </a:p>
                  </a:txBody>
                  <a:tcPr marL="9525" marR="9525" marT="94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47" name="Table 46"/>
          <p:cNvGraphicFramePr>
            <a:graphicFrameLocks noGrp="1"/>
          </p:cNvGraphicFramePr>
          <p:nvPr/>
        </p:nvGraphicFramePr>
        <p:xfrm>
          <a:off x="3352800" y="4975225"/>
          <a:ext cx="1295400" cy="446088"/>
        </p:xfrm>
        <a:graphic>
          <a:graphicData uri="http://schemas.openxmlformats.org/drawingml/2006/table">
            <a:tbl>
              <a:tblPr/>
              <a:tblGrid>
                <a:gridCol w="431800"/>
                <a:gridCol w="431800"/>
                <a:gridCol w="431800"/>
              </a:tblGrid>
              <a:tr h="223044">
                <a:tc>
                  <a:txBody>
                    <a:bodyPr/>
                    <a:lstStyle/>
                    <a:p>
                      <a:pPr algn="ctr" fontAlgn="b"/>
                      <a:r>
                        <a:rPr lang="en-US" sz="1400" b="0" i="0" u="none" strike="noStrike" dirty="0" smtClean="0">
                          <a:solidFill>
                            <a:srgbClr val="000000"/>
                          </a:solidFill>
                          <a:latin typeface="Calibri"/>
                        </a:rPr>
                        <a:t>+r</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latin typeface="Calibri"/>
                        </a:rPr>
                        <a:t>+t</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latin typeface="Calibri"/>
                        </a:rPr>
                        <a:t>0.8</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3044">
                <a:tc>
                  <a:txBody>
                    <a:bodyPr/>
                    <a:lstStyle/>
                    <a:p>
                      <a:pPr algn="ctr" fontAlgn="b"/>
                      <a:r>
                        <a:rPr lang="en-US" sz="1400" b="0" i="0" u="none" strike="noStrike" dirty="0" smtClean="0">
                          <a:solidFill>
                            <a:srgbClr val="000000"/>
                          </a:solidFill>
                          <a:latin typeface="Calibri"/>
                        </a:rPr>
                        <a:t>+r</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latin typeface="Calibri"/>
                        </a:rPr>
                        <a:t>-t</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0.2</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22" name="Picture 21" descr="txp_fig"/>
          <p:cNvPicPr>
            <a:picLocks noChangeAspect="1"/>
          </p:cNvPicPr>
          <p:nvPr>
            <p:custDataLst>
              <p:tags r:id="rId7"/>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5341938" y="4576763"/>
            <a:ext cx="1058862" cy="322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23" name="Table 22"/>
          <p:cNvGraphicFramePr>
            <a:graphicFrameLocks noGrp="1"/>
          </p:cNvGraphicFramePr>
          <p:nvPr/>
        </p:nvGraphicFramePr>
        <p:xfrm>
          <a:off x="5334000" y="4975225"/>
          <a:ext cx="1371600" cy="892176"/>
        </p:xfrm>
        <a:graphic>
          <a:graphicData uri="http://schemas.openxmlformats.org/drawingml/2006/table">
            <a:tbl>
              <a:tblPr/>
              <a:tblGrid>
                <a:gridCol w="457200"/>
                <a:gridCol w="457200"/>
                <a:gridCol w="457200"/>
              </a:tblGrid>
              <a:tr h="223044">
                <a:tc>
                  <a:txBody>
                    <a:bodyPr/>
                    <a:lstStyle/>
                    <a:p>
                      <a:pPr algn="ctr" fontAlgn="b"/>
                      <a:r>
                        <a:rPr lang="en-US" sz="1400" b="0" i="0" u="none" strike="noStrike" dirty="0" smtClean="0">
                          <a:solidFill>
                            <a:srgbClr val="000000"/>
                          </a:solidFill>
                          <a:latin typeface="Calibri"/>
                        </a:rPr>
                        <a:t>+t</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latin typeface="Calibri"/>
                        </a:rPr>
                        <a:t>+l</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latin typeface="Calibri"/>
                        </a:rPr>
                        <a:t>0.3</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3044">
                <a:tc>
                  <a:txBody>
                    <a:bodyPr/>
                    <a:lstStyle/>
                    <a:p>
                      <a:pPr algn="ctr" fontAlgn="b"/>
                      <a:r>
                        <a:rPr lang="en-US" sz="1400" b="0" i="0" u="none" strike="noStrike" dirty="0" smtClean="0">
                          <a:solidFill>
                            <a:srgbClr val="000000"/>
                          </a:solidFill>
                          <a:latin typeface="Calibri"/>
                        </a:rPr>
                        <a:t>+t</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latin typeface="Calibri"/>
                        </a:rPr>
                        <a:t>-l</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0.7</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3044">
                <a:tc>
                  <a:txBody>
                    <a:bodyPr/>
                    <a:lstStyle/>
                    <a:p>
                      <a:pPr algn="ctr" fontAlgn="b"/>
                      <a:r>
                        <a:rPr lang="en-US" sz="1400" b="0" i="0" u="none" strike="noStrike" dirty="0" smtClean="0">
                          <a:solidFill>
                            <a:srgbClr val="000000"/>
                          </a:solidFill>
                          <a:latin typeface="Calibri"/>
                        </a:rPr>
                        <a:t>-t</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latin typeface="Calibri"/>
                        </a:rPr>
                        <a:t>+l</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0.1</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3044">
                <a:tc>
                  <a:txBody>
                    <a:bodyPr/>
                    <a:lstStyle/>
                    <a:p>
                      <a:pPr algn="ctr" fontAlgn="b"/>
                      <a:r>
                        <a:rPr lang="en-US" sz="1400" b="0" i="0" u="none" strike="noStrike" dirty="0" smtClean="0">
                          <a:solidFill>
                            <a:srgbClr val="000000"/>
                          </a:solidFill>
                          <a:latin typeface="Calibri"/>
                        </a:rPr>
                        <a:t>-t</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latin typeface="Calibri"/>
                        </a:rPr>
                        <a:t>-l</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0.9</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355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355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6600" y="1905000"/>
            <a:ext cx="4974417" cy="4344412"/>
          </a:xfrm>
          <a:prstGeom prst="rect">
            <a:avLst/>
          </a:prstGeom>
        </p:spPr>
      </p:pic>
      <p:sp>
        <p:nvSpPr>
          <p:cNvPr id="39940" name="Title 25"/>
          <p:cNvSpPr>
            <a:spLocks noGrp="1"/>
          </p:cNvSpPr>
          <p:nvPr>
            <p:ph type="title"/>
          </p:nvPr>
        </p:nvSpPr>
        <p:spPr/>
        <p:txBody>
          <a:bodyPr/>
          <a:lstStyle/>
          <a:p>
            <a:r>
              <a:rPr lang="en-US" smtClean="0">
                <a:latin typeface="Calibri"/>
                <a:ea typeface="ＭＳ Ｐゴシック" pitchFamily="34" charset="-128"/>
                <a:cs typeface="Calibri"/>
              </a:rPr>
              <a:t>Evidence II</a:t>
            </a:r>
          </a:p>
        </p:txBody>
      </p:sp>
      <p:sp>
        <p:nvSpPr>
          <p:cNvPr id="23555" name="Rectangle 3"/>
          <p:cNvSpPr>
            <a:spLocks noGrp="1" noChangeArrowheads="1"/>
          </p:cNvSpPr>
          <p:nvPr>
            <p:ph idx="1"/>
          </p:nvPr>
        </p:nvSpPr>
        <p:spPr>
          <a:xfrm>
            <a:off x="457200" y="1371600"/>
            <a:ext cx="8229600" cy="4525963"/>
          </a:xfrm>
        </p:spPr>
        <p:txBody>
          <a:bodyPr/>
          <a:lstStyle/>
          <a:p>
            <a:r>
              <a:rPr lang="en-US" sz="2400" dirty="0" smtClean="0">
                <a:latin typeface="Calibri"/>
                <a:ea typeface="ＭＳ Ｐゴシック" pitchFamily="34" charset="-128"/>
                <a:cs typeface="Calibri"/>
              </a:rPr>
              <a:t>Result will be a selected joint of query and evidence</a:t>
            </a:r>
          </a:p>
          <a:p>
            <a:pPr lvl="1"/>
            <a:r>
              <a:rPr lang="en-US" sz="2000" dirty="0" smtClean="0">
                <a:latin typeface="Calibri"/>
                <a:ea typeface="ＭＳ Ｐゴシック" pitchFamily="34" charset="-128"/>
                <a:cs typeface="Calibri"/>
              </a:rPr>
              <a:t>E.g. for P(L | +r), we</a:t>
            </a:r>
            <a:r>
              <a:rPr lang="en-US" sz="2000" dirty="0">
                <a:latin typeface="Calibri"/>
                <a:ea typeface="ＭＳ Ｐゴシック" pitchFamily="34" charset="-128"/>
                <a:cs typeface="Calibri"/>
              </a:rPr>
              <a:t> </a:t>
            </a:r>
            <a:r>
              <a:rPr lang="en-US" sz="2000" dirty="0" smtClean="0">
                <a:latin typeface="Calibri"/>
                <a:ea typeface="ＭＳ Ｐゴシック" pitchFamily="34" charset="-128"/>
                <a:cs typeface="Calibri"/>
              </a:rPr>
              <a:t>would</a:t>
            </a:r>
            <a:r>
              <a:rPr lang="en-US" altLang="ja-JP" sz="2000" dirty="0" smtClean="0">
                <a:latin typeface="Calibri"/>
                <a:ea typeface="ＭＳ Ｐゴシック" pitchFamily="34" charset="-128"/>
                <a:cs typeface="Calibri"/>
              </a:rPr>
              <a:t> end up with:</a:t>
            </a:r>
          </a:p>
          <a:p>
            <a:endParaRPr lang="en-US" sz="2400" dirty="0" smtClean="0">
              <a:latin typeface="Calibri"/>
              <a:ea typeface="ＭＳ Ｐゴシック" pitchFamily="34" charset="-128"/>
              <a:cs typeface="Calibri"/>
            </a:endParaRPr>
          </a:p>
          <a:p>
            <a:endParaRPr lang="en-US" sz="2400" dirty="0" smtClean="0">
              <a:latin typeface="Calibri"/>
              <a:ea typeface="ＭＳ Ｐゴシック" pitchFamily="34" charset="-128"/>
              <a:cs typeface="Calibri"/>
            </a:endParaRPr>
          </a:p>
          <a:p>
            <a:endParaRPr lang="en-US" sz="2400" dirty="0" smtClean="0">
              <a:latin typeface="Calibri"/>
              <a:ea typeface="ＭＳ Ｐゴシック" pitchFamily="34" charset="-128"/>
              <a:cs typeface="Calibri"/>
            </a:endParaRPr>
          </a:p>
          <a:p>
            <a:pPr lvl="1"/>
            <a:endParaRPr lang="en-US" sz="2000" dirty="0" smtClean="0">
              <a:latin typeface="Calibri"/>
              <a:ea typeface="ＭＳ Ｐゴシック" pitchFamily="34" charset="-128"/>
              <a:cs typeface="Calibri"/>
            </a:endParaRPr>
          </a:p>
          <a:p>
            <a:pPr lvl="1"/>
            <a:endParaRPr lang="en-US" sz="2000" dirty="0" smtClean="0">
              <a:latin typeface="Calibri"/>
              <a:ea typeface="ＭＳ Ｐゴシック" pitchFamily="34" charset="-128"/>
              <a:cs typeface="Calibri"/>
            </a:endParaRPr>
          </a:p>
          <a:p>
            <a:pPr lvl="1"/>
            <a:endParaRPr lang="en-US" sz="2000" dirty="0" smtClean="0">
              <a:latin typeface="Calibri"/>
              <a:ea typeface="ＭＳ Ｐゴシック" pitchFamily="34" charset="-128"/>
              <a:cs typeface="Calibri"/>
            </a:endParaRPr>
          </a:p>
          <a:p>
            <a:r>
              <a:rPr lang="en-US" sz="2400" dirty="0" smtClean="0">
                <a:latin typeface="Calibri"/>
                <a:ea typeface="ＭＳ Ｐゴシック" pitchFamily="34" charset="-128"/>
                <a:cs typeface="Calibri"/>
              </a:rPr>
              <a:t>To get our answer, just normalize this!</a:t>
            </a:r>
          </a:p>
          <a:p>
            <a:pPr lvl="1"/>
            <a:endParaRPr lang="en-US" sz="2000" dirty="0" smtClean="0">
              <a:latin typeface="Calibri"/>
              <a:ea typeface="ＭＳ Ｐゴシック" pitchFamily="34" charset="-128"/>
              <a:cs typeface="Calibri"/>
            </a:endParaRPr>
          </a:p>
          <a:p>
            <a:r>
              <a:rPr lang="en-US" sz="2400" dirty="0" smtClean="0">
                <a:latin typeface="Calibri"/>
                <a:ea typeface="ＭＳ Ｐゴシック" pitchFamily="34" charset="-128"/>
                <a:cs typeface="Calibri"/>
              </a:rPr>
              <a:t>That</a:t>
            </a:r>
            <a:r>
              <a:rPr lang="en-US" sz="2400" dirty="0">
                <a:latin typeface="Calibri"/>
                <a:ea typeface="ＭＳ Ｐゴシック" pitchFamily="34" charset="-128"/>
                <a:cs typeface="Calibri"/>
              </a:rPr>
              <a:t> </a:t>
            </a:r>
            <a:r>
              <a:rPr lang="en-US" altLang="ja-JP" sz="2400" dirty="0" smtClean="0">
                <a:latin typeface="Calibri"/>
                <a:ea typeface="ＭＳ Ｐゴシック" pitchFamily="34" charset="-128"/>
                <a:cs typeface="Calibri"/>
              </a:rPr>
              <a:t>’s it!</a:t>
            </a:r>
            <a:endParaRPr lang="en-US" sz="2400" dirty="0" smtClean="0">
              <a:latin typeface="Calibri"/>
              <a:ea typeface="ＭＳ Ｐゴシック" pitchFamily="34" charset="-128"/>
              <a:cs typeface="Calibri"/>
            </a:endParaRPr>
          </a:p>
        </p:txBody>
      </p:sp>
      <p:pic>
        <p:nvPicPr>
          <p:cNvPr id="23" name="Picture 22" descr="txp_fi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1692275" y="2667000"/>
            <a:ext cx="1304925" cy="306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43" name="Table 42"/>
          <p:cNvGraphicFramePr>
            <a:graphicFrameLocks noGrp="1"/>
          </p:cNvGraphicFramePr>
          <p:nvPr>
            <p:extLst>
              <p:ext uri="{D42A27DB-BD31-4B8C-83A1-F6EECF244321}">
                <p14:modId xmlns:p14="http://schemas.microsoft.com/office/powerpoint/2010/main" val="781830008"/>
              </p:ext>
            </p:extLst>
          </p:nvPr>
        </p:nvGraphicFramePr>
        <p:xfrm>
          <a:off x="6019800" y="3124200"/>
          <a:ext cx="1143000" cy="628650"/>
        </p:xfrm>
        <a:graphic>
          <a:graphicData uri="http://schemas.openxmlformats.org/drawingml/2006/table">
            <a:tbl>
              <a:tblPr/>
              <a:tblGrid>
                <a:gridCol w="457200"/>
                <a:gridCol w="685800"/>
              </a:tblGrid>
              <a:tr h="95250">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0.26</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0.74</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47" name="Table 46"/>
          <p:cNvGraphicFramePr>
            <a:graphicFrameLocks noGrp="1"/>
          </p:cNvGraphicFramePr>
          <p:nvPr>
            <p:extLst>
              <p:ext uri="{D42A27DB-BD31-4B8C-83A1-F6EECF244321}">
                <p14:modId xmlns:p14="http://schemas.microsoft.com/office/powerpoint/2010/main" val="2466303527"/>
              </p:ext>
            </p:extLst>
          </p:nvPr>
        </p:nvGraphicFramePr>
        <p:xfrm>
          <a:off x="1676400" y="3124200"/>
          <a:ext cx="1752600" cy="628650"/>
        </p:xfrm>
        <a:graphic>
          <a:graphicData uri="http://schemas.openxmlformats.org/drawingml/2006/table">
            <a:tbl>
              <a:tblPr/>
              <a:tblGrid>
                <a:gridCol w="431800"/>
                <a:gridCol w="431800"/>
                <a:gridCol w="889000"/>
              </a:tblGrid>
              <a:tr h="95250">
                <a:tc>
                  <a:txBody>
                    <a:bodyPr/>
                    <a:lstStyle/>
                    <a:p>
                      <a:pPr algn="ctr" fontAlgn="b"/>
                      <a:r>
                        <a:rPr lang="en-US" sz="2000" b="0" i="0" u="none" strike="noStrike" dirty="0" smtClean="0">
                          <a:solidFill>
                            <a:srgbClr val="000000"/>
                          </a:solidFill>
                          <a:latin typeface="Calibri"/>
                        </a:rPr>
                        <a:t>+r</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0.026</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+r</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0.074</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24" name="Picture 23" descr="txp_fi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5810250" y="2667000"/>
            <a:ext cx="1428750" cy="322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 name="AutoShape 5"/>
          <p:cNvSpPr>
            <a:spLocks noChangeArrowheads="1"/>
          </p:cNvSpPr>
          <p:nvPr/>
        </p:nvSpPr>
        <p:spPr bwMode="auto">
          <a:xfrm>
            <a:off x="4191000" y="3276600"/>
            <a:ext cx="990600" cy="304800"/>
          </a:xfrm>
          <a:prstGeom prst="rightArrow">
            <a:avLst>
              <a:gd name="adj1" fmla="val 50000"/>
              <a:gd name="adj2" fmla="val 8125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sp>
        <p:nvSpPr>
          <p:cNvPr id="22" name="TextBox 21"/>
          <p:cNvSpPr txBox="1">
            <a:spLocks noChangeArrowheads="1"/>
          </p:cNvSpPr>
          <p:nvPr/>
        </p:nvSpPr>
        <p:spPr bwMode="auto">
          <a:xfrm>
            <a:off x="3581400" y="2667000"/>
            <a:ext cx="205740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sz="2000" dirty="0">
                <a:solidFill>
                  <a:schemeClr val="accent2"/>
                </a:solidFill>
                <a:latin typeface="Calibri"/>
                <a:cs typeface="Calibri"/>
              </a:rPr>
              <a:t>Normalize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3555">
                                            <p:txEl>
                                              <p:pRg st="8" end="8"/>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355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p:nvPr>
        </p:nvSpPr>
        <p:spPr/>
        <p:txBody>
          <a:bodyPr/>
          <a:lstStyle/>
          <a:p>
            <a:r>
              <a:rPr lang="en-US" smtClean="0">
                <a:ea typeface="ＭＳ Ｐゴシック" pitchFamily="34" charset="-128"/>
              </a:rPr>
              <a:t>General Variable Elimination</a:t>
            </a:r>
          </a:p>
        </p:txBody>
      </p:sp>
      <p:sp>
        <p:nvSpPr>
          <p:cNvPr id="40962" name="Rectangle 3"/>
          <p:cNvSpPr>
            <a:spLocks noGrp="1" noChangeArrowheads="1"/>
          </p:cNvSpPr>
          <p:nvPr>
            <p:ph idx="1"/>
          </p:nvPr>
        </p:nvSpPr>
        <p:spPr>
          <a:xfrm>
            <a:off x="685800" y="1309687"/>
            <a:ext cx="5638800" cy="4373565"/>
          </a:xfrm>
        </p:spPr>
        <p:txBody>
          <a:bodyPr/>
          <a:lstStyle/>
          <a:p>
            <a:pPr>
              <a:lnSpc>
                <a:spcPct val="90000"/>
              </a:lnSpc>
            </a:pPr>
            <a:r>
              <a:rPr lang="en-US" sz="2400" dirty="0" smtClean="0">
                <a:ea typeface="ＭＳ Ｐゴシック" pitchFamily="34" charset="-128"/>
              </a:rPr>
              <a:t>Query:</a:t>
            </a:r>
          </a:p>
          <a:p>
            <a:pPr>
              <a:lnSpc>
                <a:spcPct val="90000"/>
              </a:lnSpc>
            </a:pPr>
            <a:endParaRPr lang="en-US" sz="2400" dirty="0" smtClean="0">
              <a:ea typeface="ＭＳ Ｐゴシック" pitchFamily="34" charset="-128"/>
            </a:endParaRPr>
          </a:p>
          <a:p>
            <a:pPr>
              <a:lnSpc>
                <a:spcPct val="90000"/>
              </a:lnSpc>
            </a:pPr>
            <a:r>
              <a:rPr lang="en-US" sz="2400" dirty="0" smtClean="0">
                <a:ea typeface="ＭＳ Ｐゴシック" pitchFamily="34" charset="-128"/>
              </a:rPr>
              <a:t>Start with initial factors:</a:t>
            </a:r>
          </a:p>
          <a:p>
            <a:pPr lvl="1">
              <a:lnSpc>
                <a:spcPct val="90000"/>
              </a:lnSpc>
            </a:pPr>
            <a:r>
              <a:rPr lang="en-US" sz="2000" dirty="0" smtClean="0">
                <a:ea typeface="ＭＳ Ｐゴシック" pitchFamily="34" charset="-128"/>
              </a:rPr>
              <a:t>Local CPTs (but instantiated by evidence)</a:t>
            </a:r>
          </a:p>
          <a:p>
            <a:pPr>
              <a:lnSpc>
                <a:spcPct val="90000"/>
              </a:lnSpc>
            </a:pPr>
            <a:endParaRPr lang="en-US" sz="2400" dirty="0" smtClean="0">
              <a:ea typeface="ＭＳ Ｐゴシック" pitchFamily="34" charset="-128"/>
            </a:endParaRPr>
          </a:p>
          <a:p>
            <a:pPr>
              <a:lnSpc>
                <a:spcPct val="90000"/>
              </a:lnSpc>
            </a:pPr>
            <a:r>
              <a:rPr lang="en-US" sz="2400" dirty="0" smtClean="0">
                <a:ea typeface="ＭＳ Ｐゴシック" pitchFamily="34" charset="-128"/>
              </a:rPr>
              <a:t>While there are still hidden variables (not Q or evidence):</a:t>
            </a:r>
          </a:p>
          <a:p>
            <a:pPr lvl="1">
              <a:lnSpc>
                <a:spcPct val="90000"/>
              </a:lnSpc>
            </a:pPr>
            <a:r>
              <a:rPr lang="en-US" sz="2000" dirty="0" smtClean="0">
                <a:ea typeface="ＭＳ Ｐゴシック" pitchFamily="34" charset="-128"/>
              </a:rPr>
              <a:t>Pick a hidden variable H</a:t>
            </a:r>
          </a:p>
          <a:p>
            <a:pPr lvl="1">
              <a:lnSpc>
                <a:spcPct val="90000"/>
              </a:lnSpc>
            </a:pPr>
            <a:r>
              <a:rPr lang="en-US" sz="2000" dirty="0" smtClean="0">
                <a:ea typeface="ＭＳ Ｐゴシック" pitchFamily="34" charset="-128"/>
              </a:rPr>
              <a:t>Join all factors mentioning H</a:t>
            </a:r>
          </a:p>
          <a:p>
            <a:pPr lvl="1">
              <a:lnSpc>
                <a:spcPct val="90000"/>
              </a:lnSpc>
            </a:pPr>
            <a:r>
              <a:rPr lang="en-US" sz="2000" dirty="0" smtClean="0">
                <a:ea typeface="ＭＳ Ｐゴシック" pitchFamily="34" charset="-128"/>
              </a:rPr>
              <a:t>Eliminate (sum out) H</a:t>
            </a:r>
          </a:p>
          <a:p>
            <a:pPr lvl="1">
              <a:lnSpc>
                <a:spcPct val="90000"/>
              </a:lnSpc>
            </a:pPr>
            <a:endParaRPr lang="en-US" sz="2000" dirty="0" smtClean="0">
              <a:ea typeface="ＭＳ Ｐゴシック" pitchFamily="34" charset="-128"/>
            </a:endParaRPr>
          </a:p>
          <a:p>
            <a:pPr>
              <a:lnSpc>
                <a:spcPct val="90000"/>
              </a:lnSpc>
            </a:pPr>
            <a:r>
              <a:rPr lang="en-US" sz="2400" dirty="0" smtClean="0">
                <a:ea typeface="ＭＳ Ｐゴシック" pitchFamily="34" charset="-128"/>
              </a:rPr>
              <a:t>Join all remaining factors and normalize</a:t>
            </a:r>
          </a:p>
          <a:p>
            <a:pPr>
              <a:lnSpc>
                <a:spcPct val="90000"/>
              </a:lnSpc>
            </a:pPr>
            <a:endParaRPr lang="en-US" sz="2400" dirty="0">
              <a:ea typeface="ＭＳ Ｐゴシック" pitchFamily="34" charset="-128"/>
            </a:endParaRPr>
          </a:p>
          <a:p>
            <a:pPr>
              <a:lnSpc>
                <a:spcPct val="90000"/>
              </a:lnSpc>
            </a:pPr>
            <a:endParaRPr lang="en-US" sz="2400" dirty="0">
              <a:ea typeface="ＭＳ Ｐゴシック" pitchFamily="34" charset="-128"/>
            </a:endParaRPr>
          </a:p>
          <a:p>
            <a:pPr>
              <a:lnSpc>
                <a:spcPct val="90000"/>
              </a:lnSpc>
            </a:pPr>
            <a:endParaRPr lang="en-US" sz="2400" dirty="0" smtClean="0">
              <a:ea typeface="ＭＳ Ｐゴシック" pitchFamily="34" charset="-128"/>
            </a:endParaRPr>
          </a:p>
        </p:txBody>
      </p:sp>
      <p:pic>
        <p:nvPicPr>
          <p:cNvPr id="40963" name="Picture 4"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286000" y="1385887"/>
            <a:ext cx="4572000" cy="407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77200" y="3214687"/>
            <a:ext cx="3053791" cy="1546486"/>
          </a:xfrm>
          <a:prstGeom prst="rect">
            <a:avLst/>
          </a:prstGeom>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05800" y="1462087"/>
            <a:ext cx="2252280" cy="1295399"/>
          </a:xfrm>
          <a:prstGeom prst="rect">
            <a:avLst/>
          </a:prstGeom>
        </p:spPr>
      </p:pic>
      <p:pic>
        <p:nvPicPr>
          <p:cNvPr id="5" name="Picture 4" descr="TP_tmp.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753600" y="5029200"/>
            <a:ext cx="685800" cy="900113"/>
          </a:xfrm>
          <a:prstGeom prst="rect">
            <a:avLst/>
          </a:prstGeom>
        </p:spPr>
      </p:pic>
      <p:pic>
        <p:nvPicPr>
          <p:cNvPr id="6" name="Picture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063919" y="5334000"/>
            <a:ext cx="1307806" cy="411065"/>
          </a:xfrm>
          <a:prstGeom prst="rect">
            <a:avLst/>
          </a:prstGeom>
        </p:spPr>
      </p:pic>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smtClean="0">
                <a:ea typeface="ＭＳ Ｐゴシック" pitchFamily="34" charset="-128"/>
              </a:rPr>
              <a:t>Example</a:t>
            </a:r>
          </a:p>
        </p:txBody>
      </p:sp>
      <p:pic>
        <p:nvPicPr>
          <p:cNvPr id="41987" name="Picture 4" descr="txp_fig"/>
          <p:cNvPicPr>
            <a:picLocks noChangeAspect="1" noChangeArrowheads="1"/>
          </p:cNvPicPr>
          <p:nvPr>
            <p:custDataLst>
              <p:tags r:id="rId1"/>
            </p:custDataLst>
          </p:nvPr>
        </p:nvPicPr>
        <p:blipFill>
          <a:blip r:embed="rId19" cstate="print">
            <a:extLst>
              <a:ext uri="{28A0092B-C50C-407E-A947-70E740481C1C}">
                <a14:useLocalDpi xmlns:a14="http://schemas.microsoft.com/office/drawing/2010/main" val="0"/>
              </a:ext>
            </a:extLst>
          </a:blip>
          <a:srcRect/>
          <a:stretch>
            <a:fillRect/>
          </a:stretch>
        </p:blipFill>
        <p:spPr bwMode="auto">
          <a:xfrm>
            <a:off x="990600" y="1600200"/>
            <a:ext cx="3805238" cy="382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1988" name="Picture 5" descr="txp_fig"/>
          <p:cNvPicPr>
            <a:picLocks noChangeAspect="1" noChangeArrowheads="1"/>
          </p:cNvPicPr>
          <p:nvPr>
            <p:custDataLst>
              <p:tags r:id="rId2"/>
            </p:custDataLst>
          </p:nvPr>
        </p:nvPicPr>
        <p:blipFill>
          <a:blip r:embed="rId20" cstate="print">
            <a:extLst>
              <a:ext uri="{28A0092B-C50C-407E-A947-70E740481C1C}">
                <a14:useLocalDpi xmlns:a14="http://schemas.microsoft.com/office/drawing/2010/main" val="0"/>
              </a:ext>
            </a:extLst>
          </a:blip>
          <a:srcRect/>
          <a:stretch>
            <a:fillRect/>
          </a:stretch>
        </p:blipFill>
        <p:spPr bwMode="auto">
          <a:xfrm>
            <a:off x="1057275" y="2449513"/>
            <a:ext cx="784225" cy="306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1989" name="Picture 6" descr="txp_fig"/>
          <p:cNvPicPr>
            <a:picLocks noChangeAspect="1" noChangeArrowheads="1"/>
          </p:cNvPicPr>
          <p:nvPr>
            <p:custDataLst>
              <p:tags r:id="rId3"/>
            </p:custDataLst>
          </p:nvPr>
        </p:nvPicPr>
        <p:blipFill>
          <a:blip r:embed="rId21" cstate="print">
            <a:extLst>
              <a:ext uri="{28A0092B-C50C-407E-A947-70E740481C1C}">
                <a14:useLocalDpi xmlns:a14="http://schemas.microsoft.com/office/drawing/2010/main" val="0"/>
              </a:ext>
            </a:extLst>
          </a:blip>
          <a:srcRect/>
          <a:stretch>
            <a:fillRect/>
          </a:stretch>
        </p:blipFill>
        <p:spPr bwMode="auto">
          <a:xfrm>
            <a:off x="4184650" y="2449513"/>
            <a:ext cx="1489075" cy="322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1990" name="Picture 12" descr="txp_fig"/>
          <p:cNvPicPr>
            <a:picLocks noChangeAspect="1" noChangeArrowheads="1"/>
          </p:cNvPicPr>
          <p:nvPr>
            <p:custDataLst>
              <p:tags r:id="rId4"/>
            </p:custDataLst>
          </p:nvPr>
        </p:nvPicPr>
        <p:blipFill>
          <a:blip r:embed="rId22" cstate="print">
            <a:extLst>
              <a:ext uri="{28A0092B-C50C-407E-A947-70E740481C1C}">
                <a14:useLocalDpi xmlns:a14="http://schemas.microsoft.com/office/drawing/2010/main" val="0"/>
              </a:ext>
            </a:extLst>
          </a:blip>
          <a:srcRect/>
          <a:stretch>
            <a:fillRect/>
          </a:stretch>
        </p:blipFill>
        <p:spPr bwMode="auto">
          <a:xfrm>
            <a:off x="6457950" y="2430463"/>
            <a:ext cx="996950" cy="322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1991" name="Picture 15" descr="txp_fig"/>
          <p:cNvPicPr>
            <a:picLocks noChangeAspect="1" noChangeArrowheads="1"/>
          </p:cNvPicPr>
          <p:nvPr>
            <p:custDataLst>
              <p:tags r:id="rId5"/>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a:off x="8147050" y="2430463"/>
            <a:ext cx="1119188" cy="322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1992" name="Picture 18" descr="txp_fig"/>
          <p:cNvPicPr>
            <a:picLocks noChangeAspect="1" noChangeArrowheads="1"/>
          </p:cNvPicPr>
          <p:nvPr>
            <p:custDataLst>
              <p:tags r:id="rId6"/>
            </p:custDataLst>
          </p:nvPr>
        </p:nvPicPr>
        <p:blipFill>
          <a:blip r:embed="rId24" cstate="print">
            <a:extLst>
              <a:ext uri="{28A0092B-C50C-407E-A947-70E740481C1C}">
                <a14:useLocalDpi xmlns:a14="http://schemas.microsoft.com/office/drawing/2010/main" val="0"/>
              </a:ext>
            </a:extLst>
          </a:blip>
          <a:srcRect/>
          <a:stretch>
            <a:fillRect/>
          </a:stretch>
        </p:blipFill>
        <p:spPr bwMode="auto">
          <a:xfrm>
            <a:off x="2590800" y="2436813"/>
            <a:ext cx="76835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993" name="Text Box 20"/>
          <p:cNvSpPr txBox="1">
            <a:spLocks noChangeArrowheads="1"/>
          </p:cNvSpPr>
          <p:nvPr/>
        </p:nvSpPr>
        <p:spPr bwMode="auto">
          <a:xfrm>
            <a:off x="762000" y="3276600"/>
            <a:ext cx="2209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dirty="0"/>
              <a:t>Choose A</a:t>
            </a:r>
          </a:p>
        </p:txBody>
      </p:sp>
      <p:sp>
        <p:nvSpPr>
          <p:cNvPr id="26635" name="AutoShape 24"/>
          <p:cNvSpPr>
            <a:spLocks noChangeArrowheads="1"/>
          </p:cNvSpPr>
          <p:nvPr/>
        </p:nvSpPr>
        <p:spPr bwMode="auto">
          <a:xfrm>
            <a:off x="3200400" y="4179888"/>
            <a:ext cx="762000" cy="685800"/>
          </a:xfrm>
          <a:prstGeom prst="rightArrow">
            <a:avLst>
              <a:gd name="adj1" fmla="val 50000"/>
              <a:gd name="adj2" fmla="val 42361"/>
            </a:avLst>
          </a:prstGeom>
          <a:solidFill>
            <a:schemeClr val="accent1"/>
          </a:solidFill>
          <a:ln w="9525">
            <a:solidFill>
              <a:schemeClr val="tx1"/>
            </a:solidFill>
            <a:miter lim="800000"/>
            <a:headEnd/>
            <a:tailEnd/>
          </a:ln>
        </p:spPr>
        <p:txBody>
          <a:bodyPr wrap="none" anchor="ctr"/>
          <a:lstStyle/>
          <a:p>
            <a:endParaRPr lang="en-US"/>
          </a:p>
        </p:txBody>
      </p:sp>
      <p:sp>
        <p:nvSpPr>
          <p:cNvPr id="26636" name="AutoShape 26"/>
          <p:cNvSpPr>
            <a:spLocks noChangeArrowheads="1"/>
          </p:cNvSpPr>
          <p:nvPr/>
        </p:nvSpPr>
        <p:spPr bwMode="auto">
          <a:xfrm>
            <a:off x="6705600" y="4179888"/>
            <a:ext cx="762000" cy="685800"/>
          </a:xfrm>
          <a:prstGeom prst="rightArrow">
            <a:avLst>
              <a:gd name="adj1" fmla="val 50000"/>
              <a:gd name="adj2" fmla="val 42361"/>
            </a:avLst>
          </a:prstGeom>
          <a:solidFill>
            <a:schemeClr val="accent1"/>
          </a:solidFill>
          <a:ln w="9525">
            <a:solidFill>
              <a:schemeClr val="tx1"/>
            </a:solidFill>
            <a:miter lim="800000"/>
            <a:headEnd/>
            <a:tailEnd/>
          </a:ln>
        </p:spPr>
        <p:txBody>
          <a:bodyPr wrap="none" anchor="ctr"/>
          <a:lstStyle/>
          <a:p>
            <a:endParaRPr lang="en-US"/>
          </a:p>
        </p:txBody>
      </p:sp>
      <p:sp>
        <p:nvSpPr>
          <p:cNvPr id="28685" name="Rectangle 31"/>
          <p:cNvSpPr>
            <a:spLocks noChangeArrowheads="1"/>
          </p:cNvSpPr>
          <p:nvPr/>
        </p:nvSpPr>
        <p:spPr bwMode="auto">
          <a:xfrm>
            <a:off x="1828800" y="5410200"/>
            <a:ext cx="6096000" cy="7620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41997" name="Rectangle 32"/>
          <p:cNvSpPr>
            <a:spLocks noChangeArrowheads="1"/>
          </p:cNvSpPr>
          <p:nvPr/>
        </p:nvSpPr>
        <p:spPr bwMode="auto">
          <a:xfrm>
            <a:off x="914400" y="2286000"/>
            <a:ext cx="8534400" cy="6096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pic>
        <p:nvPicPr>
          <p:cNvPr id="26639" name="Picture 33" descr="txp_fig"/>
          <p:cNvPicPr>
            <a:picLocks noChangeAspect="1" noChangeArrowheads="1"/>
          </p:cNvPicPr>
          <p:nvPr>
            <p:custDataLst>
              <p:tags r:id="rId7"/>
            </p:custDataLst>
          </p:nvPr>
        </p:nvPicPr>
        <p:blipFill>
          <a:blip r:embed="rId2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21063" y="4421188"/>
            <a:ext cx="219075" cy="201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640" name="Picture 34" descr="txp_fig"/>
          <p:cNvPicPr>
            <a:picLocks noChangeAspect="1" noChangeArrowheads="1"/>
          </p:cNvPicPr>
          <p:nvPr>
            <p:custDataLst>
              <p:tags r:id="rId8"/>
            </p:custDataLst>
          </p:nvPr>
        </p:nvPicPr>
        <p:blipFill>
          <a:blip r:embed="rId2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8000" y="4394200"/>
            <a:ext cx="242888" cy="25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689" name="Picture 6" descr="txp_fig"/>
          <p:cNvPicPr>
            <a:picLocks noChangeAspect="1" noChangeArrowheads="1"/>
          </p:cNvPicPr>
          <p:nvPr>
            <p:custDataLst>
              <p:tags r:id="rId9"/>
            </p:custDataLst>
          </p:nvPr>
        </p:nvPicPr>
        <p:blipFill>
          <a:blip r:embed="rId21" cstate="print">
            <a:extLst>
              <a:ext uri="{28A0092B-C50C-407E-A947-70E740481C1C}">
                <a14:useLocalDpi xmlns:a14="http://schemas.microsoft.com/office/drawing/2010/main" val="0"/>
              </a:ext>
            </a:extLst>
          </a:blip>
          <a:srcRect/>
          <a:stretch>
            <a:fillRect/>
          </a:stretch>
        </p:blipFill>
        <p:spPr bwMode="auto">
          <a:xfrm>
            <a:off x="1295400" y="3886200"/>
            <a:ext cx="1489075" cy="322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690" name="Picture 12" descr="txp_fig"/>
          <p:cNvPicPr>
            <a:picLocks noChangeAspect="1" noChangeArrowheads="1"/>
          </p:cNvPicPr>
          <p:nvPr>
            <p:custDataLst>
              <p:tags r:id="rId10"/>
            </p:custDataLst>
          </p:nvPr>
        </p:nvPicPr>
        <p:blipFill>
          <a:blip r:embed="rId22" cstate="print">
            <a:extLst>
              <a:ext uri="{28A0092B-C50C-407E-A947-70E740481C1C}">
                <a14:useLocalDpi xmlns:a14="http://schemas.microsoft.com/office/drawing/2010/main" val="0"/>
              </a:ext>
            </a:extLst>
          </a:blip>
          <a:srcRect/>
          <a:stretch>
            <a:fillRect/>
          </a:stretch>
        </p:blipFill>
        <p:spPr bwMode="auto">
          <a:xfrm>
            <a:off x="1295400" y="4343400"/>
            <a:ext cx="996950" cy="322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691" name="Picture 15" descr="txp_fig"/>
          <p:cNvPicPr>
            <a:picLocks noChangeAspect="1" noChangeArrowheads="1"/>
          </p:cNvPicPr>
          <p:nvPr>
            <p:custDataLst>
              <p:tags r:id="rId11"/>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a:off x="1295400" y="4800600"/>
            <a:ext cx="1119188" cy="322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692" name="Picture 41" descr="txp_fig"/>
          <p:cNvPicPr>
            <a:picLocks noChangeAspect="1"/>
          </p:cNvPicPr>
          <p:nvPr>
            <p:custDataLst>
              <p:tags r:id="rId12"/>
            </p:custDataLst>
          </p:nvPr>
        </p:nvPicPr>
        <p:blipFill>
          <a:blip r:embed="rId27" cstate="print">
            <a:extLst>
              <a:ext uri="{28A0092B-C50C-407E-A947-70E740481C1C}">
                <a14:useLocalDpi xmlns:a14="http://schemas.microsoft.com/office/drawing/2010/main" val="0"/>
              </a:ext>
            </a:extLst>
          </a:blip>
          <a:srcRect/>
          <a:stretch>
            <a:fillRect/>
          </a:stretch>
        </p:blipFill>
        <p:spPr bwMode="auto">
          <a:xfrm>
            <a:off x="4205288" y="4343400"/>
            <a:ext cx="2195512" cy="322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693" name="Picture 43" descr="txp_fig"/>
          <p:cNvPicPr>
            <a:picLocks noChangeAspect="1"/>
          </p:cNvPicPr>
          <p:nvPr>
            <p:custDataLst>
              <p:tags r:id="rId13"/>
            </p:custDataLst>
          </p:nvPr>
        </p:nvPicPr>
        <p:blipFill>
          <a:blip r:embed="rId28" cstate="print">
            <a:extLst>
              <a:ext uri="{28A0092B-C50C-407E-A947-70E740481C1C}">
                <a14:useLocalDpi xmlns:a14="http://schemas.microsoft.com/office/drawing/2010/main" val="0"/>
              </a:ext>
            </a:extLst>
          </a:blip>
          <a:srcRect/>
          <a:stretch>
            <a:fillRect/>
          </a:stretch>
        </p:blipFill>
        <p:spPr bwMode="auto">
          <a:xfrm>
            <a:off x="7696200" y="4343400"/>
            <a:ext cx="1825625" cy="322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694" name="Picture 44" descr="txp_fig"/>
          <p:cNvPicPr>
            <a:picLocks noChangeAspect="1"/>
          </p:cNvPicPr>
          <p:nvPr>
            <p:custDataLst>
              <p:tags r:id="rId14"/>
            </p:custDataLst>
          </p:nvPr>
        </p:nvPicPr>
        <p:blipFill>
          <a:blip r:embed="rId28" cstate="print">
            <a:extLst>
              <a:ext uri="{28A0092B-C50C-407E-A947-70E740481C1C}">
                <a14:useLocalDpi xmlns:a14="http://schemas.microsoft.com/office/drawing/2010/main" val="0"/>
              </a:ext>
            </a:extLst>
          </a:blip>
          <a:srcRect/>
          <a:stretch>
            <a:fillRect/>
          </a:stretch>
        </p:blipFill>
        <p:spPr bwMode="auto">
          <a:xfrm>
            <a:off x="5867400" y="5638800"/>
            <a:ext cx="1825625" cy="322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695" name="Picture 5" descr="txp_fig"/>
          <p:cNvPicPr>
            <a:picLocks noChangeAspect="1" noChangeArrowheads="1"/>
          </p:cNvPicPr>
          <p:nvPr>
            <p:custDataLst>
              <p:tags r:id="rId15"/>
            </p:custDataLst>
          </p:nvPr>
        </p:nvPicPr>
        <p:blipFill>
          <a:blip r:embed="rId20" cstate="print">
            <a:extLst>
              <a:ext uri="{28A0092B-C50C-407E-A947-70E740481C1C}">
                <a14:useLocalDpi xmlns:a14="http://schemas.microsoft.com/office/drawing/2010/main" val="0"/>
              </a:ext>
            </a:extLst>
          </a:blip>
          <a:srcRect/>
          <a:stretch>
            <a:fillRect/>
          </a:stretch>
        </p:blipFill>
        <p:spPr bwMode="auto">
          <a:xfrm>
            <a:off x="2286000" y="5638800"/>
            <a:ext cx="784225" cy="306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696" name="Picture 18" descr="txp_fig"/>
          <p:cNvPicPr>
            <a:picLocks noChangeAspect="1" noChangeArrowheads="1"/>
          </p:cNvPicPr>
          <p:nvPr>
            <p:custDataLst>
              <p:tags r:id="rId16"/>
            </p:custDataLst>
          </p:nvPr>
        </p:nvPicPr>
        <p:blipFill>
          <a:blip r:embed="rId24" cstate="print">
            <a:extLst>
              <a:ext uri="{28A0092B-C50C-407E-A947-70E740481C1C}">
                <a14:useLocalDpi xmlns:a14="http://schemas.microsoft.com/office/drawing/2010/main" val="0"/>
              </a:ext>
            </a:extLst>
          </a:blip>
          <a:srcRect/>
          <a:stretch>
            <a:fillRect/>
          </a:stretch>
        </p:blipFill>
        <p:spPr bwMode="auto">
          <a:xfrm>
            <a:off x="4108450" y="5626100"/>
            <a:ext cx="76835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descr="alarm.png"/>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262486" y="1295400"/>
            <a:ext cx="1816908" cy="19050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68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9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69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66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63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869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6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64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869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68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69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69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6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5" grpId="0" animBg="1"/>
      <p:bldP spid="26636" grpId="0" animBg="1"/>
      <p:bldP spid="2868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r>
              <a:rPr lang="en-US" smtClean="0">
                <a:ea typeface="ＭＳ Ｐゴシック" pitchFamily="34" charset="-128"/>
              </a:rPr>
              <a:t>Example</a:t>
            </a:r>
          </a:p>
        </p:txBody>
      </p:sp>
      <p:sp>
        <p:nvSpPr>
          <p:cNvPr id="43011" name="Rectangle 7"/>
          <p:cNvSpPr>
            <a:spLocks noChangeArrowheads="1"/>
          </p:cNvSpPr>
          <p:nvPr/>
        </p:nvSpPr>
        <p:spPr bwMode="auto">
          <a:xfrm>
            <a:off x="2514600" y="1447800"/>
            <a:ext cx="6096000" cy="6096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pitchFamily="34" charset="0"/>
              <a:cs typeface="Calibri" pitchFamily="34" charset="0"/>
            </a:endParaRPr>
          </a:p>
        </p:txBody>
      </p:sp>
      <p:sp>
        <p:nvSpPr>
          <p:cNvPr id="43012" name="Text Box 8"/>
          <p:cNvSpPr txBox="1">
            <a:spLocks noChangeArrowheads="1"/>
          </p:cNvSpPr>
          <p:nvPr/>
        </p:nvSpPr>
        <p:spPr bwMode="auto">
          <a:xfrm>
            <a:off x="1219200" y="2209800"/>
            <a:ext cx="2209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dirty="0">
                <a:latin typeface="Calibri" pitchFamily="34" charset="0"/>
                <a:cs typeface="Calibri" pitchFamily="34" charset="0"/>
              </a:rPr>
              <a:t>Choose E</a:t>
            </a:r>
          </a:p>
        </p:txBody>
      </p:sp>
      <p:sp>
        <p:nvSpPr>
          <p:cNvPr id="43013" name="AutoShape 9"/>
          <p:cNvSpPr>
            <a:spLocks noChangeArrowheads="1"/>
          </p:cNvSpPr>
          <p:nvPr/>
        </p:nvSpPr>
        <p:spPr bwMode="auto">
          <a:xfrm>
            <a:off x="3657600" y="2819400"/>
            <a:ext cx="762000" cy="685800"/>
          </a:xfrm>
          <a:prstGeom prst="rightArrow">
            <a:avLst>
              <a:gd name="adj1" fmla="val 50000"/>
              <a:gd name="adj2" fmla="val 42361"/>
            </a:avLst>
          </a:prstGeom>
          <a:solidFill>
            <a:schemeClr val="accent1"/>
          </a:solidFill>
          <a:ln w="9525">
            <a:solidFill>
              <a:schemeClr val="tx1"/>
            </a:solidFill>
            <a:miter lim="800000"/>
            <a:headEnd/>
            <a:tailEnd/>
          </a:ln>
        </p:spPr>
        <p:txBody>
          <a:bodyPr wrap="none" anchor="ctr"/>
          <a:lstStyle/>
          <a:p>
            <a:endParaRPr lang="en-US">
              <a:latin typeface="Calibri" pitchFamily="34" charset="0"/>
              <a:cs typeface="Calibri" pitchFamily="34" charset="0"/>
            </a:endParaRPr>
          </a:p>
        </p:txBody>
      </p:sp>
      <p:sp>
        <p:nvSpPr>
          <p:cNvPr id="43014" name="AutoShape 10"/>
          <p:cNvSpPr>
            <a:spLocks noChangeArrowheads="1"/>
          </p:cNvSpPr>
          <p:nvPr/>
        </p:nvSpPr>
        <p:spPr bwMode="auto">
          <a:xfrm>
            <a:off x="7086600" y="2819400"/>
            <a:ext cx="762000" cy="685800"/>
          </a:xfrm>
          <a:prstGeom prst="rightArrow">
            <a:avLst>
              <a:gd name="adj1" fmla="val 50000"/>
              <a:gd name="adj2" fmla="val 42361"/>
            </a:avLst>
          </a:prstGeom>
          <a:solidFill>
            <a:schemeClr val="accent1"/>
          </a:solidFill>
          <a:ln w="9525">
            <a:solidFill>
              <a:schemeClr val="tx1"/>
            </a:solidFill>
            <a:miter lim="800000"/>
            <a:headEnd/>
            <a:tailEnd/>
          </a:ln>
        </p:spPr>
        <p:txBody>
          <a:bodyPr wrap="none" anchor="ctr"/>
          <a:lstStyle/>
          <a:p>
            <a:endParaRPr lang="en-US">
              <a:latin typeface="Calibri" pitchFamily="34" charset="0"/>
              <a:cs typeface="Calibri" pitchFamily="34" charset="0"/>
            </a:endParaRPr>
          </a:p>
        </p:txBody>
      </p:sp>
      <p:pic>
        <p:nvPicPr>
          <p:cNvPr id="43015" name="Picture 11" descr="txp_fig"/>
          <p:cNvPicPr>
            <a:picLocks noChangeAspect="1" noChangeArrowheads="1"/>
          </p:cNvPicPr>
          <p:nvPr>
            <p:custDataLst>
              <p:tags r:id="rId1"/>
            </p:custDataLst>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78263" y="3060700"/>
            <a:ext cx="219075" cy="201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3016" name="Picture 12" descr="txp_fig"/>
          <p:cNvPicPr>
            <a:picLocks noChangeAspect="1" noChangeArrowheads="1"/>
          </p:cNvPicPr>
          <p:nvPr>
            <p:custDataLst>
              <p:tags r:id="rId2"/>
            </p:custDataLst>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39000" y="3033713"/>
            <a:ext cx="242888" cy="25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706" name="Rectangle 18"/>
          <p:cNvSpPr>
            <a:spLocks noChangeArrowheads="1"/>
          </p:cNvSpPr>
          <p:nvPr/>
        </p:nvSpPr>
        <p:spPr bwMode="auto">
          <a:xfrm>
            <a:off x="2438400" y="4191000"/>
            <a:ext cx="6096000" cy="6096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pitchFamily="34" charset="0"/>
              <a:cs typeface="Calibri" pitchFamily="34" charset="0"/>
            </a:endParaRPr>
          </a:p>
        </p:txBody>
      </p:sp>
      <p:sp>
        <p:nvSpPr>
          <p:cNvPr id="27659" name="Text Box 20"/>
          <p:cNvSpPr txBox="1">
            <a:spLocks noChangeArrowheads="1"/>
          </p:cNvSpPr>
          <p:nvPr/>
        </p:nvSpPr>
        <p:spPr bwMode="auto">
          <a:xfrm>
            <a:off x="1219200" y="4876800"/>
            <a:ext cx="2209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Calibri" pitchFamily="34" charset="0"/>
                <a:cs typeface="Calibri" pitchFamily="34" charset="0"/>
              </a:rPr>
              <a:t>Finish with B</a:t>
            </a:r>
          </a:p>
        </p:txBody>
      </p:sp>
      <p:sp>
        <p:nvSpPr>
          <p:cNvPr id="29708" name="AutoShape 21"/>
          <p:cNvSpPr>
            <a:spLocks noChangeArrowheads="1"/>
          </p:cNvSpPr>
          <p:nvPr/>
        </p:nvSpPr>
        <p:spPr bwMode="auto">
          <a:xfrm>
            <a:off x="3429000" y="5486400"/>
            <a:ext cx="762000" cy="685800"/>
          </a:xfrm>
          <a:prstGeom prst="rightArrow">
            <a:avLst>
              <a:gd name="adj1" fmla="val 50000"/>
              <a:gd name="adj2" fmla="val 42361"/>
            </a:avLst>
          </a:prstGeom>
          <a:solidFill>
            <a:schemeClr val="accent1"/>
          </a:solidFill>
          <a:ln w="9525">
            <a:solidFill>
              <a:schemeClr val="tx1"/>
            </a:solidFill>
            <a:miter lim="800000"/>
            <a:headEnd/>
            <a:tailEnd/>
          </a:ln>
        </p:spPr>
        <p:txBody>
          <a:bodyPr wrap="none" anchor="ctr"/>
          <a:lstStyle/>
          <a:p>
            <a:endParaRPr lang="en-US">
              <a:latin typeface="Calibri" pitchFamily="34" charset="0"/>
              <a:cs typeface="Calibri" pitchFamily="34" charset="0"/>
            </a:endParaRPr>
          </a:p>
        </p:txBody>
      </p:sp>
      <p:sp>
        <p:nvSpPr>
          <p:cNvPr id="29709" name="AutoShape 22"/>
          <p:cNvSpPr>
            <a:spLocks noChangeArrowheads="1"/>
          </p:cNvSpPr>
          <p:nvPr/>
        </p:nvSpPr>
        <p:spPr bwMode="auto">
          <a:xfrm>
            <a:off x="6553200" y="5486400"/>
            <a:ext cx="1447800" cy="685800"/>
          </a:xfrm>
          <a:prstGeom prst="rightArrow">
            <a:avLst>
              <a:gd name="adj1" fmla="val 50000"/>
              <a:gd name="adj2" fmla="val 80486"/>
            </a:avLst>
          </a:prstGeom>
          <a:solidFill>
            <a:schemeClr val="accent1"/>
          </a:solidFill>
          <a:ln w="9525">
            <a:solidFill>
              <a:schemeClr val="tx1"/>
            </a:solidFill>
            <a:miter lim="800000"/>
            <a:headEnd/>
            <a:tailEnd/>
          </a:ln>
        </p:spPr>
        <p:txBody>
          <a:bodyPr wrap="none" anchor="ctr"/>
          <a:lstStyle/>
          <a:p>
            <a:pPr algn="ctr"/>
            <a:r>
              <a:rPr lang="en-US">
                <a:latin typeface="Calibri" pitchFamily="34" charset="0"/>
                <a:cs typeface="Calibri" pitchFamily="34" charset="0"/>
              </a:rPr>
              <a:t>Normalize</a:t>
            </a:r>
          </a:p>
        </p:txBody>
      </p:sp>
      <p:pic>
        <p:nvPicPr>
          <p:cNvPr id="29710" name="Picture 23" descr="txp_fig"/>
          <p:cNvPicPr>
            <a:picLocks noChangeAspect="1" noChangeArrowheads="1"/>
          </p:cNvPicPr>
          <p:nvPr>
            <p:custDataLst>
              <p:tags r:id="rId3"/>
            </p:custDataLst>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49663" y="5727700"/>
            <a:ext cx="219075" cy="201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711" name="Picture 27" descr="txp_fig"/>
          <p:cNvPicPr>
            <a:picLocks noChangeAspect="1" noChangeArrowheads="1"/>
          </p:cNvPicPr>
          <p:nvPr>
            <p:custDataLst>
              <p:tags r:id="rId4"/>
            </p:custDataLst>
          </p:nvPr>
        </p:nvPicPr>
        <p:blipFill>
          <a:blip r:embed="rId20" cstate="print">
            <a:extLst>
              <a:ext uri="{28A0092B-C50C-407E-A947-70E740481C1C}">
                <a14:useLocalDpi xmlns:a14="http://schemas.microsoft.com/office/drawing/2010/main" val="0"/>
              </a:ext>
            </a:extLst>
          </a:blip>
          <a:srcRect/>
          <a:stretch>
            <a:fillRect/>
          </a:stretch>
        </p:blipFill>
        <p:spPr bwMode="auto">
          <a:xfrm>
            <a:off x="8213725" y="5637213"/>
            <a:ext cx="1616075" cy="382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3023" name="Picture 27" descr="txp_fig"/>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rcRect/>
          <a:stretch>
            <a:fillRect/>
          </a:stretch>
        </p:blipFill>
        <p:spPr bwMode="auto">
          <a:xfrm>
            <a:off x="6407150" y="1612900"/>
            <a:ext cx="1825625" cy="322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3024" name="Picture 5" descr="txp_fig"/>
          <p:cNvPicPr>
            <a:picLocks noChangeAspect="1" noChangeArrowheads="1"/>
          </p:cNvPicPr>
          <p:nvPr>
            <p:custDataLst>
              <p:tags r:id="rId6"/>
            </p:custDataLst>
          </p:nvPr>
        </p:nvPicPr>
        <p:blipFill>
          <a:blip r:embed="rId22" cstate="print">
            <a:extLst>
              <a:ext uri="{28A0092B-C50C-407E-A947-70E740481C1C}">
                <a14:useLocalDpi xmlns:a14="http://schemas.microsoft.com/office/drawing/2010/main" val="0"/>
              </a:ext>
            </a:extLst>
          </a:blip>
          <a:srcRect/>
          <a:stretch>
            <a:fillRect/>
          </a:stretch>
        </p:blipFill>
        <p:spPr bwMode="auto">
          <a:xfrm>
            <a:off x="2825750" y="1612900"/>
            <a:ext cx="784225" cy="306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3025" name="Picture 18" descr="txp_fig"/>
          <p:cNvPicPr>
            <a:picLocks noChangeAspect="1" noChangeArrowheads="1"/>
          </p:cNvPicPr>
          <p:nvPr>
            <p:custDataLst>
              <p:tags r:id="rId7"/>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a:off x="4648200" y="1600200"/>
            <a:ext cx="76835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3026" name="Picture 30" descr="txp_fig"/>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rcRect/>
          <a:stretch>
            <a:fillRect/>
          </a:stretch>
        </p:blipFill>
        <p:spPr bwMode="auto">
          <a:xfrm>
            <a:off x="1295400" y="3352800"/>
            <a:ext cx="1825625" cy="322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3027" name="Picture 18" descr="txp_fig"/>
          <p:cNvPicPr>
            <a:picLocks noChangeAspect="1" noChangeArrowheads="1"/>
          </p:cNvPicPr>
          <p:nvPr>
            <p:custDataLst>
              <p:tags r:id="rId9"/>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a:off x="1600200" y="2819400"/>
            <a:ext cx="76835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3028" name="Picture 33" descr="txp_fig"/>
          <p:cNvPicPr>
            <a:picLocks noChangeAspect="1"/>
          </p:cNvPicPr>
          <p:nvPr>
            <p:custDataLst>
              <p:tags r:id="rId10"/>
            </p:custDataLst>
          </p:nvPr>
        </p:nvPicPr>
        <p:blipFill>
          <a:blip r:embed="rId24" cstate="print">
            <a:extLst>
              <a:ext uri="{28A0092B-C50C-407E-A947-70E740481C1C}">
                <a14:useLocalDpi xmlns:a14="http://schemas.microsoft.com/office/drawing/2010/main" val="0"/>
              </a:ext>
            </a:extLst>
          </a:blip>
          <a:srcRect/>
          <a:stretch>
            <a:fillRect/>
          </a:stretch>
        </p:blipFill>
        <p:spPr bwMode="auto">
          <a:xfrm>
            <a:off x="4803775" y="2971800"/>
            <a:ext cx="1825625" cy="322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3029" name="Picture 35" descr="txp_fig"/>
          <p:cNvPicPr>
            <a:picLocks noChangeAspect="1"/>
          </p:cNvPicPr>
          <p:nvPr>
            <p:custDataLst>
              <p:tags r:id="rId11"/>
            </p:custDataLst>
          </p:nvPr>
        </p:nvPicPr>
        <p:blipFill>
          <a:blip r:embed="rId25" cstate="print">
            <a:extLst>
              <a:ext uri="{28A0092B-C50C-407E-A947-70E740481C1C}">
                <a14:useLocalDpi xmlns:a14="http://schemas.microsoft.com/office/drawing/2010/main" val="0"/>
              </a:ext>
            </a:extLst>
          </a:blip>
          <a:srcRect/>
          <a:stretch>
            <a:fillRect/>
          </a:stretch>
        </p:blipFill>
        <p:spPr bwMode="auto">
          <a:xfrm>
            <a:off x="8201025" y="2971800"/>
            <a:ext cx="1427163" cy="322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719" name="Picture 36" descr="txp_fig"/>
          <p:cNvPicPr>
            <a:picLocks noChangeAspect="1"/>
          </p:cNvPicPr>
          <p:nvPr>
            <p:custDataLst>
              <p:tags r:id="rId12"/>
            </p:custDataLst>
          </p:nvPr>
        </p:nvPicPr>
        <p:blipFill>
          <a:blip r:embed="rId25" cstate="print">
            <a:extLst>
              <a:ext uri="{28A0092B-C50C-407E-A947-70E740481C1C}">
                <a14:useLocalDpi xmlns:a14="http://schemas.microsoft.com/office/drawing/2010/main" val="0"/>
              </a:ext>
            </a:extLst>
          </a:blip>
          <a:srcRect/>
          <a:stretch>
            <a:fillRect/>
          </a:stretch>
        </p:blipFill>
        <p:spPr bwMode="auto">
          <a:xfrm>
            <a:off x="6172200" y="4343400"/>
            <a:ext cx="1427163" cy="322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720" name="Picture 5" descr="txp_fig"/>
          <p:cNvPicPr>
            <a:picLocks noChangeAspect="1" noChangeArrowheads="1"/>
          </p:cNvPicPr>
          <p:nvPr>
            <p:custDataLst>
              <p:tags r:id="rId13"/>
            </p:custDataLst>
          </p:nvPr>
        </p:nvPicPr>
        <p:blipFill>
          <a:blip r:embed="rId22" cstate="print">
            <a:extLst>
              <a:ext uri="{28A0092B-C50C-407E-A947-70E740481C1C}">
                <a14:useLocalDpi xmlns:a14="http://schemas.microsoft.com/office/drawing/2010/main" val="0"/>
              </a:ext>
            </a:extLst>
          </a:blip>
          <a:srcRect/>
          <a:stretch>
            <a:fillRect/>
          </a:stretch>
        </p:blipFill>
        <p:spPr bwMode="auto">
          <a:xfrm>
            <a:off x="3352800" y="4343400"/>
            <a:ext cx="784225" cy="306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721" name="Picture 38" descr="txp_fig"/>
          <p:cNvPicPr>
            <a:picLocks noChangeAspect="1"/>
          </p:cNvPicPr>
          <p:nvPr>
            <p:custDataLst>
              <p:tags r:id="rId14"/>
            </p:custDataLst>
          </p:nvPr>
        </p:nvPicPr>
        <p:blipFill>
          <a:blip r:embed="rId25" cstate="print">
            <a:extLst>
              <a:ext uri="{28A0092B-C50C-407E-A947-70E740481C1C}">
                <a14:useLocalDpi xmlns:a14="http://schemas.microsoft.com/office/drawing/2010/main" val="0"/>
              </a:ext>
            </a:extLst>
          </a:blip>
          <a:srcRect/>
          <a:stretch>
            <a:fillRect/>
          </a:stretch>
        </p:blipFill>
        <p:spPr bwMode="auto">
          <a:xfrm>
            <a:off x="1371600" y="5943600"/>
            <a:ext cx="1427163" cy="322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722" name="Picture 5" descr="txp_fig"/>
          <p:cNvPicPr>
            <a:picLocks noChangeAspect="1" noChangeArrowheads="1"/>
          </p:cNvPicPr>
          <p:nvPr>
            <p:custDataLst>
              <p:tags r:id="rId15"/>
            </p:custDataLst>
          </p:nvPr>
        </p:nvPicPr>
        <p:blipFill>
          <a:blip r:embed="rId22" cstate="print">
            <a:extLst>
              <a:ext uri="{28A0092B-C50C-407E-A947-70E740481C1C}">
                <a14:useLocalDpi xmlns:a14="http://schemas.microsoft.com/office/drawing/2010/main" val="0"/>
              </a:ext>
            </a:extLst>
          </a:blip>
          <a:srcRect/>
          <a:stretch>
            <a:fillRect/>
          </a:stretch>
        </p:blipFill>
        <p:spPr bwMode="auto">
          <a:xfrm>
            <a:off x="1676400" y="5486400"/>
            <a:ext cx="784225" cy="306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723" name="Picture 42" descr="txp_fig"/>
          <p:cNvPicPr>
            <a:picLocks noChangeAspect="1"/>
          </p:cNvPicPr>
          <p:nvPr>
            <p:custDataLst>
              <p:tags r:id="rId16"/>
            </p:custDataLst>
          </p:nvPr>
        </p:nvPicPr>
        <p:blipFill>
          <a:blip r:embed="rId26" cstate="print">
            <a:extLst>
              <a:ext uri="{28A0092B-C50C-407E-A947-70E740481C1C}">
                <a14:useLocalDpi xmlns:a14="http://schemas.microsoft.com/office/drawing/2010/main" val="0"/>
              </a:ext>
            </a:extLst>
          </a:blip>
          <a:srcRect/>
          <a:stretch>
            <a:fillRect/>
          </a:stretch>
        </p:blipFill>
        <p:spPr bwMode="auto">
          <a:xfrm>
            <a:off x="4622800" y="5713413"/>
            <a:ext cx="1473200" cy="306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 name="Picture 27" descr="alarm.png"/>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0262486" y="1295400"/>
            <a:ext cx="1816908" cy="19050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0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7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72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70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65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7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7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7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72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970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7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6" grpId="0" animBg="1"/>
      <p:bldP spid="27659" grpId="0"/>
      <p:bldP spid="29708" grpId="0" animBg="1"/>
      <p:bldP spid="29709"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3" name="Title 1"/>
          <p:cNvSpPr>
            <a:spLocks noGrp="1"/>
          </p:cNvSpPr>
          <p:nvPr>
            <p:ph type="title"/>
          </p:nvPr>
        </p:nvSpPr>
        <p:spPr>
          <a:xfrm>
            <a:off x="457200" y="76200"/>
            <a:ext cx="8229600" cy="1143000"/>
          </a:xfrm>
        </p:spPr>
        <p:txBody>
          <a:bodyPr/>
          <a:lstStyle/>
          <a:p>
            <a:r>
              <a:rPr lang="en-US" smtClean="0">
                <a:ea typeface="ＭＳ Ｐゴシック" pitchFamily="34" charset="-128"/>
                <a:cs typeface="Calibri" pitchFamily="34" charset="0"/>
              </a:rPr>
              <a:t>Example 2: P(B|a)</a:t>
            </a:r>
          </a:p>
        </p:txBody>
      </p:sp>
      <p:graphicFrame>
        <p:nvGraphicFramePr>
          <p:cNvPr id="5" name="Group 4"/>
          <p:cNvGraphicFramePr>
            <a:graphicFrameLocks noGrp="1"/>
          </p:cNvGraphicFramePr>
          <p:nvPr>
            <p:extLst>
              <p:ext uri="{D42A27DB-BD31-4B8C-83A1-F6EECF244321}">
                <p14:modId xmlns:p14="http://schemas.microsoft.com/office/powerpoint/2010/main" val="2406119368"/>
              </p:ext>
            </p:extLst>
          </p:nvPr>
        </p:nvGraphicFramePr>
        <p:xfrm>
          <a:off x="3505200" y="4013200"/>
          <a:ext cx="2438400" cy="1112838"/>
        </p:xfrm>
        <a:graphic>
          <a:graphicData uri="http://schemas.openxmlformats.org/drawingml/2006/table">
            <a:tbl>
              <a:tblPr/>
              <a:tblGrid>
                <a:gridCol w="762000"/>
                <a:gridCol w="838200"/>
                <a:gridCol w="8382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defRPr/>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defRPr/>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0.08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defRPr/>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defRPr/>
                      </a:pPr>
                      <a:r>
                        <a:rPr kumimoji="0" lang="en-US" sz="1800" b="0" i="0" u="none" strike="noStrike" cap="none" normalizeH="0" baseline="0" dirty="0" smtClean="0">
                          <a:ln>
                            <a:noFill/>
                          </a:ln>
                          <a:solidFill>
                            <a:schemeClr val="accent2"/>
                          </a:solidFill>
                          <a:effectLst/>
                          <a:latin typeface="Calibri" pitchFamily="34" charset="0"/>
                          <a:cs typeface="Calibri" pitchFamily="34" charset="0"/>
                          <a:sym typeface="Symbol"/>
                        </a:rPr>
                        <a:t></a:t>
                      </a:r>
                      <a:r>
                        <a:rPr kumimoji="0" lang="en-US" sz="1800" b="0" i="0" u="none" strike="noStrike" cap="none" normalizeH="0" baseline="0" dirty="0" smtClean="0">
                          <a:ln>
                            <a:noFill/>
                          </a:ln>
                          <a:solidFill>
                            <a:schemeClr val="accent2"/>
                          </a:solidFill>
                          <a:effectLst/>
                          <a:latin typeface="Calibri" pitchFamily="34" charset="0"/>
                          <a:cs typeface="Calibri" pitchFamily="34"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0.09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33" name="Picture 32" descr="txp_fi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4068763" y="3584575"/>
            <a:ext cx="1058862"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7" name="Group 4"/>
          <p:cNvGraphicFramePr>
            <a:graphicFrameLocks noGrp="1"/>
          </p:cNvGraphicFramePr>
          <p:nvPr>
            <p:extLst>
              <p:ext uri="{D42A27DB-BD31-4B8C-83A1-F6EECF244321}">
                <p14:modId xmlns:p14="http://schemas.microsoft.com/office/powerpoint/2010/main" val="3415472012"/>
              </p:ext>
            </p:extLst>
          </p:nvPr>
        </p:nvGraphicFramePr>
        <p:xfrm>
          <a:off x="228600" y="4800600"/>
          <a:ext cx="2209800" cy="1854201"/>
        </p:xfrm>
        <a:graphic>
          <a:graphicData uri="http://schemas.openxmlformats.org/drawingml/2006/table">
            <a:tbl>
              <a:tblPr/>
              <a:tblGrid>
                <a:gridCol w="828675"/>
                <a:gridCol w="828675"/>
                <a:gridCol w="5524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defRPr/>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defRPr/>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defRPr/>
                      </a:pPr>
                      <a:r>
                        <a:rPr kumimoji="0" lang="en-US" sz="1800" b="0" i="0" u="none" strike="noStrike" cap="none" normalizeH="0" baseline="0" dirty="0" smtClean="0">
                          <a:ln>
                            <a:noFill/>
                          </a:ln>
                          <a:solidFill>
                            <a:schemeClr val="accent2"/>
                          </a:solidFill>
                          <a:effectLst/>
                          <a:latin typeface="Calibri" pitchFamily="34" charset="0"/>
                          <a:cs typeface="Calibri" pitchFamily="34" charset="0"/>
                          <a:sym typeface="Symbol"/>
                        </a:rPr>
                        <a:t>a</a:t>
                      </a:r>
                      <a:endParaRPr kumimoji="0" lang="en-US" sz="1800" b="0" i="0" u="none" strike="noStrike" cap="none" normalizeH="0" baseline="0" dirty="0" smtClean="0">
                        <a:ln>
                          <a:noFill/>
                        </a:ln>
                        <a:solidFill>
                          <a:schemeClr val="accent2"/>
                        </a:solidFill>
                        <a:effectLst/>
                        <a:latin typeface="Calibri" pitchFamily="34" charset="0"/>
                        <a:cs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defRPr/>
                      </a:pPr>
                      <a:r>
                        <a:rPr kumimoji="0" lang="en-US" sz="1800" b="0" i="0" u="none" strike="noStrike" cap="none" normalizeH="0" baseline="0" dirty="0" smtClean="0">
                          <a:ln>
                            <a:noFill/>
                          </a:ln>
                          <a:solidFill>
                            <a:schemeClr val="accent2"/>
                          </a:solidFill>
                          <a:effectLst/>
                          <a:latin typeface="Calibri" pitchFamily="34" charset="0"/>
                          <a:cs typeface="Calibri" pitchFamily="34" charset="0"/>
                          <a:sym typeface="Symbol"/>
                        </a:rPr>
                        <a:t></a:t>
                      </a:r>
                      <a:r>
                        <a:rPr kumimoji="0" lang="en-US" sz="1800" b="0" i="0" u="none" strike="noStrike" cap="none" normalizeH="0" baseline="0" dirty="0" smtClean="0">
                          <a:ln>
                            <a:noFill/>
                          </a:ln>
                          <a:solidFill>
                            <a:schemeClr val="accent2"/>
                          </a:solidFill>
                          <a:effectLst/>
                          <a:latin typeface="Calibri" pitchFamily="34" charset="0"/>
                          <a:cs typeface="Calibri" pitchFamily="34" charset="0"/>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defRPr/>
                      </a:pPr>
                      <a:r>
                        <a:rPr kumimoji="0" lang="en-US" sz="1800" b="0" i="0" u="none" strike="noStrike" cap="none" normalizeH="0" baseline="0" dirty="0" smtClean="0">
                          <a:ln>
                            <a:noFill/>
                          </a:ln>
                          <a:solidFill>
                            <a:schemeClr val="accent2"/>
                          </a:solidFill>
                          <a:effectLst/>
                          <a:latin typeface="Calibri" pitchFamily="34" charset="0"/>
                          <a:cs typeface="Calibri" pitchFamily="34" charset="0"/>
                          <a:sym typeface="Symbol"/>
                        </a:rPr>
                        <a:t></a:t>
                      </a:r>
                      <a:r>
                        <a:rPr kumimoji="0" lang="en-US" sz="1800" b="0" i="0" u="none" strike="noStrike" cap="none" normalizeH="0" baseline="0" dirty="0" smtClean="0">
                          <a:ln>
                            <a:noFill/>
                          </a:ln>
                          <a:solidFill>
                            <a:schemeClr val="accent2"/>
                          </a:solidFill>
                          <a:effectLst/>
                          <a:latin typeface="Calibri" pitchFamily="34" charset="0"/>
                          <a:cs typeface="Calibri" pitchFamily="34" charset="0"/>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defRPr/>
                      </a:pPr>
                      <a:r>
                        <a:rPr kumimoji="0" lang="en-US" sz="1800" b="0" i="0" u="none" strike="noStrike" cap="none" normalizeH="0" baseline="0" dirty="0" smtClean="0">
                          <a:ln>
                            <a:noFill/>
                          </a:ln>
                          <a:solidFill>
                            <a:schemeClr val="accent2"/>
                          </a:solidFill>
                          <a:effectLst/>
                          <a:latin typeface="Calibri" pitchFamily="34" charset="0"/>
                          <a:cs typeface="Calibri" pitchFamily="34" charset="0"/>
                          <a:sym typeface="Symbol"/>
                        </a:rPr>
                        <a:t>a</a:t>
                      </a:r>
                      <a:endParaRPr kumimoji="0" lang="en-US" sz="1800" b="0" i="0" u="none" strike="noStrike" cap="none" normalizeH="0" baseline="0" dirty="0" smtClean="0">
                        <a:ln>
                          <a:noFill/>
                        </a:ln>
                        <a:solidFill>
                          <a:schemeClr val="accent2"/>
                        </a:solidFill>
                        <a:effectLst/>
                        <a:latin typeface="Calibri" pitchFamily="34" charset="0"/>
                        <a:cs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44080" name="Picture 13" descr="txp_fi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220663" y="4343400"/>
            <a:ext cx="1074737" cy="312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9" name="Group 4"/>
          <p:cNvGraphicFramePr>
            <a:graphicFrameLocks noGrp="1"/>
          </p:cNvGraphicFramePr>
          <p:nvPr>
            <p:extLst>
              <p:ext uri="{D42A27DB-BD31-4B8C-83A1-F6EECF244321}">
                <p14:modId xmlns:p14="http://schemas.microsoft.com/office/powerpoint/2010/main" val="2657759262"/>
              </p:ext>
            </p:extLst>
          </p:nvPr>
        </p:nvGraphicFramePr>
        <p:xfrm>
          <a:off x="304800" y="2819400"/>
          <a:ext cx="1381125" cy="1112838"/>
        </p:xfrm>
        <a:graphic>
          <a:graphicData uri="http://schemas.openxmlformats.org/drawingml/2006/table">
            <a:tbl>
              <a:tblPr/>
              <a:tblGrid>
                <a:gridCol w="762000"/>
                <a:gridCol w="619125"/>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sym typeface="Symbol"/>
                        </a:rPr>
                        <a:t></a:t>
                      </a:r>
                      <a:r>
                        <a:rPr kumimoji="0" lang="en-US" sz="1800" b="0" i="0" u="none" strike="noStrike" cap="none" normalizeH="0" baseline="0" dirty="0" smtClean="0">
                          <a:ln>
                            <a:noFill/>
                          </a:ln>
                          <a:solidFill>
                            <a:schemeClr val="accent2"/>
                          </a:solidFill>
                          <a:effectLst/>
                          <a:latin typeface="Calibri" pitchFamily="34" charset="0"/>
                          <a:cs typeface="Calibri" pitchFamily="34"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44095" name="Picture 12" descr="txp_fi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654050" y="2362200"/>
            <a:ext cx="760413"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4096" name="Oval 15"/>
          <p:cNvSpPr>
            <a:spLocks noChangeArrowheads="1"/>
          </p:cNvSpPr>
          <p:nvPr/>
        </p:nvSpPr>
        <p:spPr bwMode="auto">
          <a:xfrm>
            <a:off x="2057400" y="34290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a:cs typeface="Times New Roman"/>
              </a:rPr>
              <a:t>a</a:t>
            </a:r>
            <a:endParaRPr lang="en-US" sz="2400" baseline="-25000">
              <a:latin typeface="Times New Roman"/>
              <a:cs typeface="Times New Roman"/>
            </a:endParaRPr>
          </a:p>
        </p:txBody>
      </p:sp>
      <p:sp>
        <p:nvSpPr>
          <p:cNvPr id="44097" name="Oval 11"/>
          <p:cNvSpPr>
            <a:spLocks noChangeArrowheads="1"/>
          </p:cNvSpPr>
          <p:nvPr/>
        </p:nvSpPr>
        <p:spPr bwMode="auto">
          <a:xfrm>
            <a:off x="2058988" y="2362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dirty="0">
                <a:latin typeface="Times New Roman"/>
                <a:cs typeface="Times New Roman"/>
              </a:rPr>
              <a:t>B</a:t>
            </a:r>
          </a:p>
        </p:txBody>
      </p:sp>
      <p:cxnSp>
        <p:nvCxnSpPr>
          <p:cNvPr id="44098" name="AutoShape 12"/>
          <p:cNvCxnSpPr>
            <a:cxnSpLocks noChangeShapeType="1"/>
            <a:stCxn id="44097" idx="4"/>
            <a:endCxn id="44096" idx="0"/>
          </p:cNvCxnSpPr>
          <p:nvPr/>
        </p:nvCxnSpPr>
        <p:spPr bwMode="auto">
          <a:xfrm rot="5400000">
            <a:off x="2058194" y="3161506"/>
            <a:ext cx="533400" cy="1588"/>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22" name="Oval 21"/>
          <p:cNvSpPr>
            <a:spLocks noChangeArrowheads="1"/>
          </p:cNvSpPr>
          <p:nvPr/>
        </p:nvSpPr>
        <p:spPr bwMode="auto">
          <a:xfrm>
            <a:off x="3962400" y="2362200"/>
            <a:ext cx="1524000" cy="533400"/>
          </a:xfrm>
          <a:prstGeom prst="ellipse">
            <a:avLst/>
          </a:prstGeom>
          <a:solidFill>
            <a:schemeClr val="bg1"/>
          </a:solidFill>
          <a:ln w="28575">
            <a:solidFill>
              <a:schemeClr val="tx1"/>
            </a:solidFill>
            <a:round/>
            <a:headEnd/>
            <a:tailEnd/>
          </a:ln>
        </p:spPr>
        <p:txBody>
          <a:bodyPr wrap="none" anchor="ctr"/>
          <a:lstStyle/>
          <a:p>
            <a:pPr algn="ctr"/>
            <a:r>
              <a:rPr lang="en-US" sz="2400" i="1" dirty="0">
                <a:latin typeface="Times New Roman"/>
                <a:cs typeface="Times New Roman"/>
              </a:rPr>
              <a:t>a, B</a:t>
            </a:r>
            <a:endParaRPr lang="en-US" sz="2400" baseline="-25000" dirty="0">
              <a:latin typeface="Times New Roman"/>
              <a:cs typeface="Times New Roman"/>
            </a:endParaRPr>
          </a:p>
        </p:txBody>
      </p:sp>
      <p:sp>
        <p:nvSpPr>
          <p:cNvPr id="44100" name="TextBox 24"/>
          <p:cNvSpPr txBox="1">
            <a:spLocks noChangeArrowheads="1"/>
          </p:cNvSpPr>
          <p:nvPr/>
        </p:nvSpPr>
        <p:spPr bwMode="auto">
          <a:xfrm>
            <a:off x="152400" y="1524000"/>
            <a:ext cx="2819400"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sz="2800" dirty="0">
                <a:solidFill>
                  <a:schemeClr val="accent2"/>
                </a:solidFill>
                <a:latin typeface="Calibri" pitchFamily="34" charset="0"/>
                <a:cs typeface="Calibri" pitchFamily="34" charset="0"/>
              </a:rPr>
              <a:t>Start / Select</a:t>
            </a:r>
          </a:p>
        </p:txBody>
      </p:sp>
      <p:sp>
        <p:nvSpPr>
          <p:cNvPr id="26" name="TextBox 25"/>
          <p:cNvSpPr txBox="1">
            <a:spLocks noChangeArrowheads="1"/>
          </p:cNvSpPr>
          <p:nvPr/>
        </p:nvSpPr>
        <p:spPr bwMode="auto">
          <a:xfrm>
            <a:off x="3810000" y="1533525"/>
            <a:ext cx="1752600"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sz="2800" dirty="0">
                <a:solidFill>
                  <a:schemeClr val="accent2"/>
                </a:solidFill>
                <a:latin typeface="Calibri" pitchFamily="34" charset="0"/>
                <a:cs typeface="Calibri" pitchFamily="34" charset="0"/>
              </a:rPr>
              <a:t>Join on B</a:t>
            </a:r>
          </a:p>
        </p:txBody>
      </p:sp>
      <p:sp>
        <p:nvSpPr>
          <p:cNvPr id="27" name="TextBox 26"/>
          <p:cNvSpPr txBox="1">
            <a:spLocks noChangeArrowheads="1"/>
          </p:cNvSpPr>
          <p:nvPr/>
        </p:nvSpPr>
        <p:spPr bwMode="auto">
          <a:xfrm>
            <a:off x="6629400" y="1533525"/>
            <a:ext cx="2057400"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sz="2800" dirty="0">
                <a:solidFill>
                  <a:schemeClr val="accent2"/>
                </a:solidFill>
                <a:latin typeface="Calibri" pitchFamily="34" charset="0"/>
                <a:cs typeface="Calibri" pitchFamily="34" charset="0"/>
              </a:rPr>
              <a:t>Normalize</a:t>
            </a:r>
          </a:p>
        </p:txBody>
      </p:sp>
      <p:cxnSp>
        <p:nvCxnSpPr>
          <p:cNvPr id="24" name="Straight Connector 23"/>
          <p:cNvCxnSpPr/>
          <p:nvPr/>
        </p:nvCxnSpPr>
        <p:spPr>
          <a:xfrm>
            <a:off x="228600" y="5715000"/>
            <a:ext cx="22098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28600" y="6477000"/>
            <a:ext cx="22098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34" name="Group 4"/>
          <p:cNvGraphicFramePr>
            <a:graphicFrameLocks noGrp="1"/>
          </p:cNvGraphicFramePr>
          <p:nvPr>
            <p:extLst>
              <p:ext uri="{D42A27DB-BD31-4B8C-83A1-F6EECF244321}">
                <p14:modId xmlns:p14="http://schemas.microsoft.com/office/powerpoint/2010/main" val="2290808489"/>
              </p:ext>
            </p:extLst>
          </p:nvPr>
        </p:nvGraphicFramePr>
        <p:xfrm>
          <a:off x="6477000" y="4010025"/>
          <a:ext cx="2438400" cy="1112838"/>
        </p:xfrm>
        <a:graphic>
          <a:graphicData uri="http://schemas.openxmlformats.org/drawingml/2006/table">
            <a:tbl>
              <a:tblPr/>
              <a:tblGrid>
                <a:gridCol w="762000"/>
                <a:gridCol w="838200"/>
                <a:gridCol w="8382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defRPr/>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defRPr/>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8/17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defRPr/>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defRPr/>
                      </a:pPr>
                      <a:r>
                        <a:rPr kumimoji="0" lang="en-US" sz="1800" b="0" i="0" u="none" strike="noStrike" cap="none" normalizeH="0" baseline="0" dirty="0" smtClean="0">
                          <a:ln>
                            <a:noFill/>
                          </a:ln>
                          <a:solidFill>
                            <a:schemeClr val="accent2"/>
                          </a:solidFill>
                          <a:effectLst/>
                          <a:latin typeface="Calibri" pitchFamily="34" charset="0"/>
                          <a:cs typeface="Calibri" pitchFamily="34" charset="0"/>
                          <a:sym typeface="Symbol"/>
                        </a:rPr>
                        <a:t></a:t>
                      </a:r>
                      <a:r>
                        <a:rPr kumimoji="0" lang="en-US" sz="1800" b="0" i="0" u="none" strike="noStrike" cap="none" normalizeH="0" baseline="0" dirty="0" smtClean="0">
                          <a:ln>
                            <a:noFill/>
                          </a:ln>
                          <a:solidFill>
                            <a:schemeClr val="accent2"/>
                          </a:solidFill>
                          <a:effectLst/>
                          <a:latin typeface="Calibri" pitchFamily="34" charset="0"/>
                          <a:cs typeface="Calibri" pitchFamily="34"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9/17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36" name="Picture 35" descr="txp_fig"/>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7069138" y="3581400"/>
            <a:ext cx="1001712" cy="312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62" name="Picture 2" descr="\\.host\Shared Folders\Shared with PC\p_a_given_B.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00200" y="4343400"/>
            <a:ext cx="914400" cy="33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5" name="Straight Arrow Connector 24"/>
          <p:cNvCxnSpPr>
            <a:endCxn id="40962" idx="1"/>
          </p:cNvCxnSpPr>
          <p:nvPr/>
        </p:nvCxnSpPr>
        <p:spPr>
          <a:xfrm>
            <a:off x="1295400" y="4500563"/>
            <a:ext cx="304800" cy="7937"/>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96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6" grpId="0"/>
      <p:bldP spid="2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r>
              <a:rPr lang="en-US" smtClean="0">
                <a:ea typeface="ＭＳ Ｐゴシック" pitchFamily="34" charset="-128"/>
              </a:rPr>
              <a:t>Same Example in Equations</a:t>
            </a:r>
          </a:p>
        </p:txBody>
      </p:sp>
      <p:sp>
        <p:nvSpPr>
          <p:cNvPr id="3" name="Content Placeholder 2"/>
          <p:cNvSpPr>
            <a:spLocks noGrp="1"/>
          </p:cNvSpPr>
          <p:nvPr>
            <p:ph idx="1"/>
          </p:nvPr>
        </p:nvSpPr>
        <p:spPr>
          <a:xfrm>
            <a:off x="6629400" y="2895600"/>
            <a:ext cx="5867400" cy="3219450"/>
          </a:xfrm>
        </p:spPr>
        <p:txBody>
          <a:bodyPr/>
          <a:lstStyle/>
          <a:p>
            <a:pPr marL="0" indent="0">
              <a:buFont typeface="Wingdings" pitchFamily="2" charset="2"/>
              <a:buNone/>
            </a:pPr>
            <a:endParaRPr lang="en-US" sz="1050" dirty="0" smtClean="0">
              <a:ea typeface="ＭＳ Ｐゴシック" pitchFamily="34" charset="-128"/>
            </a:endParaRPr>
          </a:p>
          <a:p>
            <a:pPr marL="0" indent="0">
              <a:buFont typeface="Wingdings" pitchFamily="2" charset="2"/>
              <a:buNone/>
            </a:pPr>
            <a:r>
              <a:rPr lang="en-US" sz="2000" dirty="0" smtClean="0">
                <a:ea typeface="ＭＳ Ｐゴシック" pitchFamily="34" charset="-128"/>
              </a:rPr>
              <a:t>marginal can be obtained from joint by summing out</a:t>
            </a:r>
          </a:p>
          <a:p>
            <a:pPr marL="0" indent="0">
              <a:buFont typeface="Wingdings" pitchFamily="2" charset="2"/>
              <a:buNone/>
            </a:pPr>
            <a:endParaRPr lang="en-US" sz="800" dirty="0" smtClean="0">
              <a:ea typeface="ＭＳ Ｐゴシック" pitchFamily="34" charset="-128"/>
            </a:endParaRPr>
          </a:p>
          <a:p>
            <a:pPr marL="0" indent="0">
              <a:buFont typeface="Wingdings" pitchFamily="2" charset="2"/>
              <a:buNone/>
            </a:pPr>
            <a:r>
              <a:rPr lang="en-US" sz="2000" dirty="0" smtClean="0">
                <a:ea typeface="ＭＳ Ｐゴシック" pitchFamily="34" charset="-128"/>
              </a:rPr>
              <a:t>use Bayes</a:t>
            </a:r>
            <a:r>
              <a:rPr lang="en-US" altLang="en-US" sz="2000" dirty="0" smtClean="0">
                <a:ea typeface="ＭＳ Ｐゴシック" pitchFamily="34" charset="-128"/>
              </a:rPr>
              <a:t>’</a:t>
            </a:r>
            <a:r>
              <a:rPr lang="en-US" sz="2000" dirty="0" smtClean="0">
                <a:ea typeface="ＭＳ Ｐゴシック" pitchFamily="34" charset="-128"/>
              </a:rPr>
              <a:t> net joint distribution expression</a:t>
            </a:r>
          </a:p>
          <a:p>
            <a:pPr marL="0" indent="0">
              <a:buFont typeface="Wingdings" pitchFamily="2" charset="2"/>
              <a:buNone/>
            </a:pPr>
            <a:endParaRPr lang="en-US" sz="800" dirty="0" smtClean="0">
              <a:ea typeface="ＭＳ Ｐゴシック" pitchFamily="34" charset="-128"/>
            </a:endParaRPr>
          </a:p>
          <a:p>
            <a:pPr marL="0" indent="0">
              <a:buFont typeface="Wingdings" pitchFamily="2" charset="2"/>
              <a:buNone/>
            </a:pPr>
            <a:r>
              <a:rPr lang="en-US" sz="2000" dirty="0" smtClean="0">
                <a:ea typeface="ＭＳ Ｐゴシック" pitchFamily="34" charset="-128"/>
              </a:rPr>
              <a:t>use x*(</a:t>
            </a:r>
            <a:r>
              <a:rPr lang="en-US" sz="2000" dirty="0" err="1" smtClean="0">
                <a:ea typeface="ＭＳ Ｐゴシック" pitchFamily="34" charset="-128"/>
              </a:rPr>
              <a:t>y+z</a:t>
            </a:r>
            <a:r>
              <a:rPr lang="en-US" sz="2000" dirty="0" smtClean="0">
                <a:ea typeface="ＭＳ Ｐゴシック" pitchFamily="34" charset="-128"/>
              </a:rPr>
              <a:t>) = </a:t>
            </a:r>
            <a:r>
              <a:rPr lang="en-US" sz="2000" dirty="0" err="1" smtClean="0">
                <a:ea typeface="ＭＳ Ｐゴシック" pitchFamily="34" charset="-128"/>
              </a:rPr>
              <a:t>xy</a:t>
            </a:r>
            <a:r>
              <a:rPr lang="en-US" sz="2000" dirty="0" smtClean="0">
                <a:ea typeface="ＭＳ Ｐゴシック" pitchFamily="34" charset="-128"/>
              </a:rPr>
              <a:t> + </a:t>
            </a:r>
            <a:r>
              <a:rPr lang="en-US" sz="2000" dirty="0" err="1" smtClean="0">
                <a:ea typeface="ＭＳ Ｐゴシック" pitchFamily="34" charset="-128"/>
              </a:rPr>
              <a:t>xz</a:t>
            </a:r>
            <a:endParaRPr lang="en-US" sz="2000" dirty="0" smtClean="0">
              <a:ea typeface="ＭＳ Ｐゴシック" pitchFamily="34" charset="-128"/>
            </a:endParaRPr>
          </a:p>
          <a:p>
            <a:pPr marL="0" indent="0">
              <a:buFont typeface="Wingdings" pitchFamily="2" charset="2"/>
              <a:buNone/>
            </a:pPr>
            <a:endParaRPr lang="en-US" sz="800" dirty="0" smtClean="0">
              <a:ea typeface="ＭＳ Ｐゴシック" pitchFamily="34" charset="-128"/>
            </a:endParaRPr>
          </a:p>
          <a:p>
            <a:pPr marL="0" indent="0">
              <a:buFont typeface="Wingdings" pitchFamily="2" charset="2"/>
              <a:buNone/>
            </a:pPr>
            <a:r>
              <a:rPr lang="en-US" sz="2000" dirty="0" smtClean="0">
                <a:ea typeface="ＭＳ Ｐゴシック" pitchFamily="34" charset="-128"/>
              </a:rPr>
              <a:t>joining on a, and then summing out gives f</a:t>
            </a:r>
            <a:r>
              <a:rPr lang="en-US" sz="2000" baseline="-25000" dirty="0" smtClean="0">
                <a:ea typeface="ＭＳ Ｐゴシック" pitchFamily="34" charset="-128"/>
              </a:rPr>
              <a:t>1</a:t>
            </a:r>
          </a:p>
          <a:p>
            <a:pPr marL="0" indent="0">
              <a:buFont typeface="Wingdings" pitchFamily="2" charset="2"/>
              <a:buNone/>
            </a:pPr>
            <a:endParaRPr lang="en-US" sz="800" dirty="0" smtClean="0">
              <a:ea typeface="ＭＳ Ｐゴシック" pitchFamily="34" charset="-128"/>
            </a:endParaRPr>
          </a:p>
          <a:p>
            <a:pPr marL="0" indent="0">
              <a:buFont typeface="Wingdings" pitchFamily="2" charset="2"/>
              <a:buNone/>
            </a:pPr>
            <a:r>
              <a:rPr lang="en-US" sz="2000" dirty="0">
                <a:ea typeface="ＭＳ Ｐゴシック" pitchFamily="34" charset="-128"/>
              </a:rPr>
              <a:t>u</a:t>
            </a:r>
            <a:r>
              <a:rPr lang="en-US" sz="2000" dirty="0" smtClean="0">
                <a:ea typeface="ＭＳ Ｐゴシック" pitchFamily="34" charset="-128"/>
              </a:rPr>
              <a:t>se x*(</a:t>
            </a:r>
            <a:r>
              <a:rPr lang="en-US" sz="2000" dirty="0" err="1" smtClean="0">
                <a:ea typeface="ＭＳ Ｐゴシック" pitchFamily="34" charset="-128"/>
              </a:rPr>
              <a:t>y+z</a:t>
            </a:r>
            <a:r>
              <a:rPr lang="en-US" sz="2000" dirty="0" smtClean="0">
                <a:ea typeface="ＭＳ Ｐゴシック" pitchFamily="34" charset="-128"/>
              </a:rPr>
              <a:t>)  = </a:t>
            </a:r>
            <a:r>
              <a:rPr lang="en-US" sz="2000" dirty="0" err="1" smtClean="0">
                <a:ea typeface="ＭＳ Ｐゴシック" pitchFamily="34" charset="-128"/>
              </a:rPr>
              <a:t>xy</a:t>
            </a:r>
            <a:r>
              <a:rPr lang="en-US" sz="2000" dirty="0" smtClean="0">
                <a:ea typeface="ＭＳ Ｐゴシック" pitchFamily="34" charset="-128"/>
              </a:rPr>
              <a:t> + </a:t>
            </a:r>
            <a:r>
              <a:rPr lang="en-US" sz="2000" dirty="0" err="1" smtClean="0">
                <a:ea typeface="ＭＳ Ｐゴシック" pitchFamily="34" charset="-128"/>
              </a:rPr>
              <a:t>xz</a:t>
            </a:r>
            <a:endParaRPr lang="en-US" sz="2000" dirty="0" smtClean="0">
              <a:ea typeface="ＭＳ Ｐゴシック" pitchFamily="34" charset="-128"/>
            </a:endParaRPr>
          </a:p>
          <a:p>
            <a:pPr marL="0" indent="0">
              <a:buFont typeface="Wingdings" pitchFamily="2" charset="2"/>
              <a:buNone/>
            </a:pPr>
            <a:endParaRPr lang="en-US" sz="800" dirty="0" smtClean="0">
              <a:ea typeface="ＭＳ Ｐゴシック" pitchFamily="34" charset="-128"/>
            </a:endParaRPr>
          </a:p>
          <a:p>
            <a:pPr marL="0" indent="0">
              <a:buFont typeface="Wingdings" pitchFamily="2" charset="2"/>
              <a:buNone/>
            </a:pPr>
            <a:r>
              <a:rPr lang="en-US" sz="2000" dirty="0" smtClean="0">
                <a:ea typeface="ＭＳ Ｐゴシック" pitchFamily="34" charset="-128"/>
              </a:rPr>
              <a:t>joining on e, and then summing out gives f</a:t>
            </a:r>
            <a:r>
              <a:rPr lang="en-US" sz="2000" baseline="-25000" dirty="0" smtClean="0">
                <a:ea typeface="ＭＳ Ｐゴシック" pitchFamily="34" charset="-128"/>
              </a:rPr>
              <a:t>2</a:t>
            </a:r>
          </a:p>
        </p:txBody>
      </p:sp>
      <p:pic>
        <p:nvPicPr>
          <p:cNvPr id="45061" name="Picture 4"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533400" y="1600200"/>
            <a:ext cx="3805238" cy="382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5062" name="Picture 5"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523875" y="2449513"/>
            <a:ext cx="784225" cy="306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5063" name="Picture 6"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3651250" y="2449513"/>
            <a:ext cx="1489075" cy="322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5064" name="Picture 12"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5924550" y="2430463"/>
            <a:ext cx="996950" cy="322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5065" name="Picture 15" descr="txp_fig"/>
          <p:cNvPicPr>
            <a:picLocks noChangeAspect="1" noChangeArrowheads="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7613650" y="2430463"/>
            <a:ext cx="1119188" cy="322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5066" name="Picture 18" descr="txp_fig"/>
          <p:cNvPicPr>
            <a:picLocks noChangeAspect="1" noChangeArrowheads="1"/>
          </p:cNvPicPr>
          <p:nvPr>
            <p:custDataLst>
              <p:tags r:id="rId6"/>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2057400" y="2436813"/>
            <a:ext cx="76835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5067" name="Rectangle 32"/>
          <p:cNvSpPr>
            <a:spLocks noChangeArrowheads="1"/>
          </p:cNvSpPr>
          <p:nvPr/>
        </p:nvSpPr>
        <p:spPr bwMode="auto">
          <a:xfrm>
            <a:off x="381000" y="2286000"/>
            <a:ext cx="8534400" cy="6096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45069" name="Content Placeholder 2"/>
          <p:cNvSpPr txBox="1">
            <a:spLocks/>
          </p:cNvSpPr>
          <p:nvPr/>
        </p:nvSpPr>
        <p:spPr bwMode="auto">
          <a:xfrm>
            <a:off x="0" y="6553200"/>
            <a:ext cx="121920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spcBef>
                <a:spcPct val="20000"/>
              </a:spcBef>
              <a:buClr>
                <a:schemeClr val="accent2"/>
              </a:buClr>
              <a:buFont typeface="Wingdings" pitchFamily="2" charset="2"/>
              <a:buNone/>
            </a:pPr>
            <a:r>
              <a:rPr lang="en-US" sz="1600" b="1" dirty="0">
                <a:solidFill>
                  <a:srgbClr val="FF0000"/>
                </a:solidFill>
                <a:latin typeface="Calibri" pitchFamily="34" charset="0"/>
                <a:cs typeface="Calibri" pitchFamily="34" charset="0"/>
              </a:rPr>
              <a:t>All we are doing is exploiting </a:t>
            </a:r>
            <a:r>
              <a:rPr lang="en-US" sz="1600" b="1" dirty="0" err="1" smtClean="0">
                <a:solidFill>
                  <a:srgbClr val="FF0000"/>
                </a:solidFill>
                <a:latin typeface="Calibri" pitchFamily="34" charset="0"/>
                <a:cs typeface="Calibri" pitchFamily="34" charset="0"/>
              </a:rPr>
              <a:t>uwy</a:t>
            </a:r>
            <a:r>
              <a:rPr lang="en-US" sz="1600" b="1" dirty="0" smtClean="0">
                <a:solidFill>
                  <a:srgbClr val="FF0000"/>
                </a:solidFill>
                <a:latin typeface="Calibri" pitchFamily="34" charset="0"/>
                <a:cs typeface="Calibri" pitchFamily="34" charset="0"/>
              </a:rPr>
              <a:t> + </a:t>
            </a:r>
            <a:r>
              <a:rPr lang="en-US" sz="1600" b="1" dirty="0" err="1" smtClean="0">
                <a:solidFill>
                  <a:srgbClr val="FF0000"/>
                </a:solidFill>
                <a:latin typeface="Calibri" pitchFamily="34" charset="0"/>
                <a:cs typeface="Calibri" pitchFamily="34" charset="0"/>
              </a:rPr>
              <a:t>uwz</a:t>
            </a:r>
            <a:r>
              <a:rPr lang="en-US" sz="1600" b="1" dirty="0" smtClean="0">
                <a:solidFill>
                  <a:srgbClr val="FF0000"/>
                </a:solidFill>
                <a:latin typeface="Calibri" pitchFamily="34" charset="0"/>
                <a:cs typeface="Calibri" pitchFamily="34" charset="0"/>
              </a:rPr>
              <a:t> + </a:t>
            </a:r>
            <a:r>
              <a:rPr lang="en-US" sz="1600" b="1" dirty="0" err="1" smtClean="0">
                <a:solidFill>
                  <a:srgbClr val="FF0000"/>
                </a:solidFill>
                <a:latin typeface="Calibri" pitchFamily="34" charset="0"/>
                <a:cs typeface="Calibri" pitchFamily="34" charset="0"/>
              </a:rPr>
              <a:t>uxy</a:t>
            </a:r>
            <a:r>
              <a:rPr lang="en-US" sz="1600" b="1" dirty="0" smtClean="0">
                <a:solidFill>
                  <a:srgbClr val="FF0000"/>
                </a:solidFill>
                <a:latin typeface="Calibri" pitchFamily="34" charset="0"/>
                <a:cs typeface="Calibri" pitchFamily="34" charset="0"/>
              </a:rPr>
              <a:t> + </a:t>
            </a:r>
            <a:r>
              <a:rPr lang="en-US" sz="1600" b="1" dirty="0" err="1" smtClean="0">
                <a:solidFill>
                  <a:srgbClr val="FF0000"/>
                </a:solidFill>
                <a:latin typeface="Calibri" pitchFamily="34" charset="0"/>
                <a:cs typeface="Calibri" pitchFamily="34" charset="0"/>
              </a:rPr>
              <a:t>uxz</a:t>
            </a:r>
            <a:r>
              <a:rPr lang="en-US" sz="1600" b="1" dirty="0" smtClean="0">
                <a:solidFill>
                  <a:srgbClr val="FF0000"/>
                </a:solidFill>
                <a:latin typeface="Calibri" pitchFamily="34" charset="0"/>
                <a:cs typeface="Calibri" pitchFamily="34" charset="0"/>
              </a:rPr>
              <a:t> + </a:t>
            </a:r>
            <a:r>
              <a:rPr lang="en-US" sz="1600" b="1" dirty="0" err="1" smtClean="0">
                <a:solidFill>
                  <a:srgbClr val="FF0000"/>
                </a:solidFill>
                <a:latin typeface="Calibri" pitchFamily="34" charset="0"/>
                <a:cs typeface="Calibri" pitchFamily="34" charset="0"/>
              </a:rPr>
              <a:t>vwy</a:t>
            </a:r>
            <a:r>
              <a:rPr lang="en-US" sz="1600" b="1" dirty="0" smtClean="0">
                <a:solidFill>
                  <a:srgbClr val="FF0000"/>
                </a:solidFill>
                <a:latin typeface="Calibri" pitchFamily="34" charset="0"/>
                <a:cs typeface="Calibri" pitchFamily="34" charset="0"/>
              </a:rPr>
              <a:t> + </a:t>
            </a:r>
            <a:r>
              <a:rPr lang="en-US" sz="1600" b="1" dirty="0" err="1" smtClean="0">
                <a:solidFill>
                  <a:srgbClr val="FF0000"/>
                </a:solidFill>
                <a:latin typeface="Calibri" pitchFamily="34" charset="0"/>
                <a:cs typeface="Calibri" pitchFamily="34" charset="0"/>
              </a:rPr>
              <a:t>vwz</a:t>
            </a:r>
            <a:r>
              <a:rPr lang="en-US" sz="1600" b="1" dirty="0" smtClean="0">
                <a:solidFill>
                  <a:srgbClr val="FF0000"/>
                </a:solidFill>
                <a:latin typeface="Calibri" pitchFamily="34" charset="0"/>
                <a:cs typeface="Calibri" pitchFamily="34" charset="0"/>
              </a:rPr>
              <a:t> + </a:t>
            </a:r>
            <a:r>
              <a:rPr lang="en-US" sz="1600" b="1" dirty="0" err="1" smtClean="0">
                <a:solidFill>
                  <a:srgbClr val="FF0000"/>
                </a:solidFill>
                <a:latin typeface="Calibri" pitchFamily="34" charset="0"/>
                <a:cs typeface="Calibri" pitchFamily="34" charset="0"/>
              </a:rPr>
              <a:t>vxy</a:t>
            </a:r>
            <a:r>
              <a:rPr lang="en-US" sz="1600" b="1" dirty="0" smtClean="0">
                <a:solidFill>
                  <a:srgbClr val="FF0000"/>
                </a:solidFill>
                <a:latin typeface="Calibri" pitchFamily="34" charset="0"/>
                <a:cs typeface="Calibri" pitchFamily="34" charset="0"/>
              </a:rPr>
              <a:t> +</a:t>
            </a:r>
            <a:r>
              <a:rPr lang="en-US" sz="1600" b="1" dirty="0" err="1" smtClean="0">
                <a:solidFill>
                  <a:srgbClr val="FF0000"/>
                </a:solidFill>
                <a:latin typeface="Calibri" pitchFamily="34" charset="0"/>
                <a:cs typeface="Calibri" pitchFamily="34" charset="0"/>
              </a:rPr>
              <a:t>vxz</a:t>
            </a:r>
            <a:r>
              <a:rPr lang="en-US" sz="1600" b="1" dirty="0" smtClean="0">
                <a:solidFill>
                  <a:srgbClr val="FF0000"/>
                </a:solidFill>
                <a:latin typeface="Calibri" pitchFamily="34" charset="0"/>
                <a:cs typeface="Calibri" pitchFamily="34" charset="0"/>
              </a:rPr>
              <a:t> = (</a:t>
            </a:r>
            <a:r>
              <a:rPr lang="en-US" sz="1600" b="1" dirty="0" err="1" smtClean="0">
                <a:solidFill>
                  <a:srgbClr val="FF0000"/>
                </a:solidFill>
                <a:latin typeface="Calibri" pitchFamily="34" charset="0"/>
                <a:cs typeface="Calibri" pitchFamily="34" charset="0"/>
              </a:rPr>
              <a:t>u+v</a:t>
            </a:r>
            <a:r>
              <a:rPr lang="en-US" sz="1600" b="1" dirty="0" smtClean="0">
                <a:solidFill>
                  <a:srgbClr val="FF0000"/>
                </a:solidFill>
                <a:latin typeface="Calibri" pitchFamily="34" charset="0"/>
                <a:cs typeface="Calibri" pitchFamily="34" charset="0"/>
              </a:rPr>
              <a:t>)(</a:t>
            </a:r>
            <a:r>
              <a:rPr lang="en-US" sz="1600" b="1" dirty="0" err="1" smtClean="0">
                <a:solidFill>
                  <a:srgbClr val="FF0000"/>
                </a:solidFill>
                <a:latin typeface="Calibri" pitchFamily="34" charset="0"/>
                <a:cs typeface="Calibri" pitchFamily="34" charset="0"/>
              </a:rPr>
              <a:t>w+x</a:t>
            </a:r>
            <a:r>
              <a:rPr lang="en-US" sz="1600" b="1" dirty="0" smtClean="0">
                <a:solidFill>
                  <a:srgbClr val="FF0000"/>
                </a:solidFill>
                <a:latin typeface="Calibri" pitchFamily="34" charset="0"/>
                <a:cs typeface="Calibri" pitchFamily="34" charset="0"/>
              </a:rPr>
              <a:t>)(</a:t>
            </a:r>
            <a:r>
              <a:rPr lang="en-US" sz="1600" b="1" dirty="0" err="1" smtClean="0">
                <a:solidFill>
                  <a:srgbClr val="FF0000"/>
                </a:solidFill>
                <a:latin typeface="Calibri" pitchFamily="34" charset="0"/>
                <a:cs typeface="Calibri" pitchFamily="34" charset="0"/>
              </a:rPr>
              <a:t>y+z</a:t>
            </a:r>
            <a:r>
              <a:rPr lang="en-US" sz="1600" b="1" dirty="0" smtClean="0">
                <a:solidFill>
                  <a:srgbClr val="FF0000"/>
                </a:solidFill>
                <a:latin typeface="Calibri" pitchFamily="34" charset="0"/>
                <a:cs typeface="Calibri" pitchFamily="34" charset="0"/>
              </a:rPr>
              <a:t>) </a:t>
            </a:r>
            <a:r>
              <a:rPr lang="en-US" sz="1600" b="1" dirty="0">
                <a:solidFill>
                  <a:srgbClr val="FF0000"/>
                </a:solidFill>
                <a:latin typeface="Calibri" pitchFamily="34" charset="0"/>
                <a:cs typeface="Calibri" pitchFamily="34" charset="0"/>
              </a:rPr>
              <a:t>to improve computational efficiency!</a:t>
            </a:r>
          </a:p>
        </p:txBody>
      </p:sp>
      <p:pic>
        <p:nvPicPr>
          <p:cNvPr id="24" name="Picture 23" descr="alarm.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262486" y="1295400"/>
            <a:ext cx="1816908" cy="1905000"/>
          </a:xfrm>
          <a:prstGeom prst="rect">
            <a:avLst/>
          </a:prstGeom>
        </p:spPr>
      </p:pic>
      <p:pic>
        <p:nvPicPr>
          <p:cNvPr id="2" name="Picture 1" descr="latex-image-1.pdf"/>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33400" y="3200400"/>
            <a:ext cx="3048000" cy="309824"/>
          </a:xfrm>
          <a:prstGeom prst="rect">
            <a:avLst/>
          </a:prstGeom>
        </p:spPr>
      </p:pic>
      <p:pic>
        <p:nvPicPr>
          <p:cNvPr id="4" name="Picture 3" descr="latex-image-1.pdf"/>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905001" y="3657600"/>
            <a:ext cx="2133600" cy="538385"/>
          </a:xfrm>
          <a:prstGeom prst="rect">
            <a:avLst/>
          </a:prstGeom>
        </p:spPr>
      </p:pic>
      <p:pic>
        <p:nvPicPr>
          <p:cNvPr id="5" name="Picture 4" descr="latex-image-1.pdf"/>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901638" y="4191000"/>
            <a:ext cx="3813362" cy="503886"/>
          </a:xfrm>
          <a:prstGeom prst="rect">
            <a:avLst/>
          </a:prstGeom>
        </p:spPr>
      </p:pic>
      <p:pic>
        <p:nvPicPr>
          <p:cNvPr id="6" name="Picture 5" descr="latex-image-1.pdf"/>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905000" y="4724400"/>
            <a:ext cx="4390908" cy="499409"/>
          </a:xfrm>
          <a:prstGeom prst="rect">
            <a:avLst/>
          </a:prstGeom>
        </p:spPr>
      </p:pic>
      <p:pic>
        <p:nvPicPr>
          <p:cNvPr id="9" name="Picture 8" descr="latex-image-1.pdf"/>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905000" y="6285572"/>
            <a:ext cx="2133600" cy="280936"/>
          </a:xfrm>
          <a:prstGeom prst="rect">
            <a:avLst/>
          </a:prstGeom>
        </p:spPr>
      </p:pic>
      <p:pic>
        <p:nvPicPr>
          <p:cNvPr id="10" name="Picture 9" descr="latex-image-1.pdf"/>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905000" y="5861996"/>
            <a:ext cx="3148853" cy="538804"/>
          </a:xfrm>
          <a:prstGeom prst="rect">
            <a:avLst/>
          </a:prstGeom>
        </p:spPr>
      </p:pic>
      <p:pic>
        <p:nvPicPr>
          <p:cNvPr id="11" name="Picture 10" descr="latex-image-1.pdf"/>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936376" y="5264958"/>
            <a:ext cx="3473824" cy="6024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a:xfrm>
            <a:off x="1606" y="-31750"/>
            <a:ext cx="12190393" cy="1143000"/>
          </a:xfrm>
        </p:spPr>
        <p:txBody>
          <a:bodyPr/>
          <a:lstStyle/>
          <a:p>
            <a:r>
              <a:rPr lang="en-US" sz="3600" dirty="0" smtClean="0">
                <a:ea typeface="ＭＳ Ｐゴシック" pitchFamily="34" charset="-128"/>
              </a:rPr>
              <a:t>Another Variable Elimination Example</a:t>
            </a:r>
          </a:p>
        </p:txBody>
      </p:sp>
      <p:pic>
        <p:nvPicPr>
          <p:cNvPr id="46083" name="Picture 22" descr="TP_tmp.png"/>
          <p:cNvPicPr>
            <a:picLocks noChangeAspect="1"/>
          </p:cNvPicPr>
          <p:nvPr>
            <p:custDataLst>
              <p:tags r:id="rId1"/>
            </p:custDataLst>
          </p:nvPr>
        </p:nvPicPr>
        <p:blipFill>
          <a:blip r:embed="rId10">
            <a:extLst>
              <a:ext uri="{28A0092B-C50C-407E-A947-70E740481C1C}">
                <a14:useLocalDpi xmlns:a14="http://schemas.microsoft.com/office/drawing/2010/main" val="0"/>
              </a:ext>
            </a:extLst>
          </a:blip>
          <a:srcRect/>
          <a:stretch>
            <a:fillRect/>
          </a:stretch>
        </p:blipFill>
        <p:spPr bwMode="auto">
          <a:xfrm>
            <a:off x="685800" y="1219200"/>
            <a:ext cx="4368800" cy="27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 name="Group 1"/>
          <p:cNvGrpSpPr/>
          <p:nvPr/>
        </p:nvGrpSpPr>
        <p:grpSpPr>
          <a:xfrm>
            <a:off x="8458200" y="1371600"/>
            <a:ext cx="2667000" cy="2286000"/>
            <a:chOff x="7467600" y="1524000"/>
            <a:chExt cx="1295400" cy="1563688"/>
          </a:xfrm>
        </p:grpSpPr>
        <p:sp>
          <p:nvSpPr>
            <p:cNvPr id="25" name="Oval 24"/>
            <p:cNvSpPr/>
            <p:nvPr/>
          </p:nvSpPr>
          <p:spPr bwMode="auto">
            <a:xfrm>
              <a:off x="7467600" y="2819400"/>
              <a:ext cx="228600" cy="268288"/>
            </a:xfrm>
            <a:prstGeom prst="ellipse">
              <a:avLst/>
            </a:prstGeom>
            <a:solidFill>
              <a:srgbClr val="606060"/>
            </a:solid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71" name="Picture 70" descr="TP_tmp.png"/>
            <p:cNvPicPr>
              <a:picLocks noChangeAspect="1"/>
            </p:cNvPicPr>
            <p:nvPr>
              <p:custDataLst>
                <p:tags r:id="rId2"/>
              </p:custDataLst>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7494163" y="2870918"/>
              <a:ext cx="177082" cy="177082"/>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cxnSp>
          <p:nvCxnSpPr>
            <p:cNvPr id="26" name="Straight Arrow Connector 25"/>
            <p:cNvCxnSpPr>
              <a:stCxn id="32" idx="4"/>
              <a:endCxn id="25" idx="0"/>
            </p:cNvCxnSpPr>
            <p:nvPr/>
          </p:nvCxnSpPr>
          <p:spPr bwMode="auto">
            <a:xfrm>
              <a:off x="7581900" y="2478088"/>
              <a:ext cx="0" cy="341312"/>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7" name="Straight Arrow Connector 26"/>
            <p:cNvCxnSpPr>
              <a:stCxn id="31" idx="5"/>
              <a:endCxn id="36" idx="1"/>
            </p:cNvCxnSpPr>
            <p:nvPr/>
          </p:nvCxnSpPr>
          <p:spPr bwMode="auto">
            <a:xfrm>
              <a:off x="8196263" y="1752600"/>
              <a:ext cx="371475" cy="496888"/>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8" name="Straight Arrow Connector 27"/>
            <p:cNvCxnSpPr>
              <a:stCxn id="31" idx="3"/>
              <a:endCxn id="32" idx="7"/>
            </p:cNvCxnSpPr>
            <p:nvPr/>
          </p:nvCxnSpPr>
          <p:spPr bwMode="auto">
            <a:xfrm flipH="1">
              <a:off x="7662863" y="1752600"/>
              <a:ext cx="371475" cy="496888"/>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9" name="Straight Arrow Connector 28"/>
            <p:cNvCxnSpPr>
              <a:stCxn id="31" idx="4"/>
              <a:endCxn id="33" idx="0"/>
            </p:cNvCxnSpPr>
            <p:nvPr/>
          </p:nvCxnSpPr>
          <p:spPr bwMode="auto">
            <a:xfrm>
              <a:off x="8115300" y="1792288"/>
              <a:ext cx="0" cy="417512"/>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sp>
          <p:nvSpPr>
            <p:cNvPr id="30" name="Oval 29"/>
            <p:cNvSpPr/>
            <p:nvPr/>
          </p:nvSpPr>
          <p:spPr bwMode="auto">
            <a:xfrm>
              <a:off x="8001000" y="2819400"/>
              <a:ext cx="228600" cy="268288"/>
            </a:xfrm>
            <a:prstGeom prst="ellipse">
              <a:avLst/>
            </a:prstGeom>
            <a:solidFill>
              <a:srgbClr val="606060"/>
            </a:solid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sp>
          <p:nvSpPr>
            <p:cNvPr id="31" name="Oval 30"/>
            <p:cNvSpPr/>
            <p:nvPr/>
          </p:nvSpPr>
          <p:spPr bwMode="auto">
            <a:xfrm>
              <a:off x="8001000" y="1524000"/>
              <a:ext cx="228600" cy="268288"/>
            </a:xfrm>
            <a:prstGeom prst="ellipse">
              <a:avLst/>
            </a:prstGeom>
          </p:spPr>
          <p:style>
            <a:lnRef idx="2">
              <a:schemeClr val="accent6"/>
            </a:lnRef>
            <a:fillRef idx="1">
              <a:schemeClr val="lt1"/>
            </a:fillRef>
            <a:effectRef idx="0">
              <a:schemeClr val="accent6"/>
            </a:effectRef>
            <a:fontRef idx="minor">
              <a:schemeClr val="dk1"/>
            </a:fontRef>
          </p:style>
          <p:txBody>
            <a:bodyPr anchor="ctr">
              <a:normAutofit fontScale="62500" lnSpcReduction="20000"/>
            </a:bodyPr>
            <a:lstStyle/>
            <a:p>
              <a:pPr algn="ctr">
                <a:defRPr/>
              </a:pPr>
              <a:endParaRPr lang="en-US" sz="2400" b="1" dirty="0"/>
            </a:p>
          </p:txBody>
        </p:sp>
        <p:sp>
          <p:nvSpPr>
            <p:cNvPr id="32" name="Oval 31"/>
            <p:cNvSpPr/>
            <p:nvPr/>
          </p:nvSpPr>
          <p:spPr bwMode="auto">
            <a:xfrm>
              <a:off x="7467600" y="2209800"/>
              <a:ext cx="228600" cy="268288"/>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sp>
          <p:nvSpPr>
            <p:cNvPr id="33" name="Oval 32"/>
            <p:cNvSpPr/>
            <p:nvPr/>
          </p:nvSpPr>
          <p:spPr bwMode="auto">
            <a:xfrm>
              <a:off x="8001000" y="2209800"/>
              <a:ext cx="228600" cy="268288"/>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sp>
          <p:nvSpPr>
            <p:cNvPr id="36" name="Oval 35"/>
            <p:cNvSpPr/>
            <p:nvPr/>
          </p:nvSpPr>
          <p:spPr bwMode="auto">
            <a:xfrm>
              <a:off x="8534400" y="2209800"/>
              <a:ext cx="228600" cy="268288"/>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cxnSp>
          <p:nvCxnSpPr>
            <p:cNvPr id="52" name="Straight Arrow Connector 51"/>
            <p:cNvCxnSpPr>
              <a:stCxn id="36" idx="4"/>
              <a:endCxn id="57" idx="0"/>
            </p:cNvCxnSpPr>
            <p:nvPr/>
          </p:nvCxnSpPr>
          <p:spPr bwMode="auto">
            <a:xfrm>
              <a:off x="8648700" y="2478088"/>
              <a:ext cx="0" cy="341312"/>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53" name="Straight Arrow Connector 52"/>
            <p:cNvCxnSpPr>
              <a:stCxn id="33" idx="4"/>
              <a:endCxn id="30" idx="0"/>
            </p:cNvCxnSpPr>
            <p:nvPr/>
          </p:nvCxnSpPr>
          <p:spPr bwMode="auto">
            <a:xfrm>
              <a:off x="8115300" y="2478088"/>
              <a:ext cx="0" cy="341312"/>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sp>
          <p:nvSpPr>
            <p:cNvPr id="57" name="Oval 56"/>
            <p:cNvSpPr/>
            <p:nvPr/>
          </p:nvSpPr>
          <p:spPr bwMode="auto">
            <a:xfrm>
              <a:off x="8534400" y="2819400"/>
              <a:ext cx="228600" cy="268288"/>
            </a:xfrm>
            <a:prstGeom prst="ellipse">
              <a:avLst/>
            </a:prstGeom>
            <a:solidFill>
              <a:srgbClr val="606060"/>
            </a:solid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65" name="Picture 64" descr="TP_tmp.png"/>
            <p:cNvPicPr>
              <a:picLocks noChangeAspect="1"/>
            </p:cNvPicPr>
            <p:nvPr>
              <p:custDataLst>
                <p:tags r:id="rId3"/>
              </p:custDataLst>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038722" y="1565855"/>
              <a:ext cx="152400" cy="174171"/>
            </a:xfrm>
            <a:prstGeom prst="rect">
              <a:avLst/>
            </a:prstGeom>
            <a:noFill/>
            <a:ln/>
            <a:effectLst/>
            <a:extLst>
              <a:ext uri="{909E8E84-426E-40dd-AFC4-6F175D3DCCD1}">
                <a14:hiddenFill xmlns="" xmlns:a14="http://schemas.microsoft.com/office/drawing/2010/main">
                  <a:solidFill>
                    <a:srgbClr val="FFFFFF">
                      <a:alpha val="0"/>
                    </a:srgbClr>
                  </a:solid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66" name="Picture 65" descr="TP_tmp.png"/>
            <p:cNvPicPr>
              <a:picLocks noChangeAspect="1"/>
            </p:cNvPicPr>
            <p:nvPr>
              <p:custDataLst>
                <p:tags r:id="rId4"/>
              </p:custDataLst>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001000" y="2261317"/>
              <a:ext cx="230207" cy="177082"/>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67" name="Picture 66" descr="TP_tmp.png"/>
            <p:cNvPicPr>
              <a:picLocks noChangeAspect="1"/>
            </p:cNvPicPr>
            <p:nvPr>
              <p:custDataLst>
                <p:tags r:id="rId5"/>
              </p:custDataLst>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532793" y="2261317"/>
              <a:ext cx="230207" cy="177082"/>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69" name="Picture 68" descr="TP_tmp.png"/>
            <p:cNvPicPr>
              <a:picLocks noChangeAspect="1"/>
            </p:cNvPicPr>
            <p:nvPr>
              <p:custDataLst>
                <p:tags r:id="rId6"/>
              </p:custDataLst>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7467600" y="2261318"/>
              <a:ext cx="230207" cy="177082"/>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73" name="Picture 72" descr="TP_tmp.png"/>
            <p:cNvPicPr>
              <a:picLocks noChangeAspect="1"/>
            </p:cNvPicPr>
            <p:nvPr>
              <p:custDataLst>
                <p:tags r:id="rId7"/>
              </p:custDataLst>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018708" y="2870918"/>
              <a:ext cx="194791" cy="177083"/>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75" name="Picture 74" descr="TP_tmp.png"/>
            <p:cNvPicPr>
              <a:picLocks noChangeAspect="1"/>
            </p:cNvPicPr>
            <p:nvPr>
              <p:custDataLst>
                <p:tags r:id="rId8"/>
              </p:custDataLst>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552108" y="2870918"/>
              <a:ext cx="194791" cy="177083"/>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sp>
        <p:nvSpPr>
          <p:cNvPr id="46105" name="TextBox 75"/>
          <p:cNvSpPr txBox="1">
            <a:spLocks noChangeArrowheads="1"/>
          </p:cNvSpPr>
          <p:nvPr/>
        </p:nvSpPr>
        <p:spPr bwMode="auto">
          <a:xfrm>
            <a:off x="8229600" y="4267200"/>
            <a:ext cx="3886200" cy="2362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latin typeface="Calibri"/>
                <a:cs typeface="Calibri"/>
              </a:rPr>
              <a:t>Computational complexity critically depends on the largest factor being generated in this process.  Size of factor = number of entries in table.  In example above (assuming binary) all factors generated are of size 2 --- as they all only have one variable (Z, Z, and X</a:t>
            </a:r>
            <a:r>
              <a:rPr lang="en-US" sz="1800" baseline="-25000" dirty="0">
                <a:latin typeface="Calibri"/>
                <a:cs typeface="Calibri"/>
              </a:rPr>
              <a:t>3</a:t>
            </a:r>
            <a:r>
              <a:rPr lang="en-US" sz="1800" dirty="0">
                <a:latin typeface="Calibri"/>
                <a:cs typeface="Calibri"/>
              </a:rPr>
              <a:t> respectively). </a:t>
            </a:r>
          </a:p>
        </p:txBody>
      </p:sp>
      <p:pic>
        <p:nvPicPr>
          <p:cNvPr id="7" name="Picture 6" descr="latex-image-1.pdf"/>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04800" y="1559409"/>
            <a:ext cx="6858000" cy="726591"/>
          </a:xfrm>
          <a:prstGeom prst="rect">
            <a:avLst/>
          </a:prstGeom>
        </p:spPr>
      </p:pic>
      <p:pic>
        <p:nvPicPr>
          <p:cNvPr id="8" name="Picture 7" descr="latex-image-1.pdf"/>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65582" y="3625449"/>
            <a:ext cx="7987818" cy="1022751"/>
          </a:xfrm>
          <a:prstGeom prst="rect">
            <a:avLst/>
          </a:prstGeom>
        </p:spPr>
      </p:pic>
      <p:pic>
        <p:nvPicPr>
          <p:cNvPr id="9" name="Picture 8" descr="latex-image-1.pdf"/>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6200" y="2438400"/>
            <a:ext cx="8077200" cy="1034196"/>
          </a:xfrm>
          <a:prstGeom prst="rect">
            <a:avLst/>
          </a:prstGeom>
        </p:spPr>
      </p:pic>
      <p:pic>
        <p:nvPicPr>
          <p:cNvPr id="10" name="Picture 9" descr="latex-image-1.pdf"/>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0" y="4800600"/>
            <a:ext cx="8153400" cy="689816"/>
          </a:xfrm>
          <a:prstGeom prst="rect">
            <a:avLst/>
          </a:prstGeom>
        </p:spPr>
      </p:pic>
      <p:pic>
        <p:nvPicPr>
          <p:cNvPr id="11" name="Picture 10" descr="latex-image-1.pdf"/>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04800" y="5638800"/>
            <a:ext cx="5105400" cy="631253"/>
          </a:xfrm>
          <a:prstGeom prst="rect">
            <a:avLst/>
          </a:prstGeom>
        </p:spPr>
      </p:pic>
      <p:pic>
        <p:nvPicPr>
          <p:cNvPr id="12" name="Picture 11" descr="latex-image-1.pdf"/>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0" y="6585789"/>
            <a:ext cx="8229600" cy="2722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0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48800" y="1143000"/>
            <a:ext cx="2438400" cy="1621696"/>
          </a:xfrm>
          <a:prstGeom prst="rect">
            <a:avLst/>
          </a:prstGeom>
        </p:spPr>
      </p:pic>
      <p:sp>
        <p:nvSpPr>
          <p:cNvPr id="27650" name="Title 1"/>
          <p:cNvSpPr>
            <a:spLocks noGrp="1"/>
          </p:cNvSpPr>
          <p:nvPr>
            <p:ph type="title"/>
          </p:nvPr>
        </p:nvSpPr>
        <p:spPr/>
        <p:txBody>
          <a:bodyPr/>
          <a:lstStyle/>
          <a:p>
            <a:r>
              <a:rPr lang="en-US" dirty="0">
                <a:latin typeface="Calibri"/>
                <a:cs typeface="Calibri"/>
              </a:rPr>
              <a:t>Example: Alarm Network</a:t>
            </a:r>
          </a:p>
        </p:txBody>
      </p:sp>
      <p:sp>
        <p:nvSpPr>
          <p:cNvPr id="5" name="Oval 4"/>
          <p:cNvSpPr/>
          <p:nvPr/>
        </p:nvSpPr>
        <p:spPr>
          <a:xfrm>
            <a:off x="2971800" y="1554162"/>
            <a:ext cx="15240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B</a:t>
            </a:r>
            <a:r>
              <a:rPr lang="en-US" dirty="0">
                <a:latin typeface="Calibri"/>
                <a:cs typeface="Calibri"/>
              </a:rPr>
              <a:t>urglary</a:t>
            </a:r>
            <a:endParaRPr lang="en-US" b="1" dirty="0">
              <a:latin typeface="Calibri"/>
              <a:cs typeface="Calibri"/>
            </a:endParaRPr>
          </a:p>
        </p:txBody>
      </p:sp>
      <p:sp>
        <p:nvSpPr>
          <p:cNvPr id="6" name="Oval 5"/>
          <p:cNvSpPr/>
          <p:nvPr/>
        </p:nvSpPr>
        <p:spPr>
          <a:xfrm>
            <a:off x="4800600" y="1554162"/>
            <a:ext cx="1447800" cy="8382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err="1" smtClean="0">
                <a:latin typeface="Calibri"/>
                <a:cs typeface="Calibri"/>
              </a:rPr>
              <a:t>E</a:t>
            </a:r>
            <a:r>
              <a:rPr lang="en-US" dirty="0" err="1" smtClean="0">
                <a:latin typeface="Calibri"/>
                <a:cs typeface="Calibri"/>
              </a:rPr>
              <a:t>arthqk</a:t>
            </a:r>
            <a:endParaRPr lang="en-US" dirty="0">
              <a:latin typeface="Calibri"/>
              <a:cs typeface="Calibri"/>
            </a:endParaRPr>
          </a:p>
        </p:txBody>
      </p:sp>
      <p:sp>
        <p:nvSpPr>
          <p:cNvPr id="7" name="Oval 6"/>
          <p:cNvSpPr/>
          <p:nvPr/>
        </p:nvSpPr>
        <p:spPr>
          <a:xfrm>
            <a:off x="3962400" y="2544762"/>
            <a:ext cx="1143000" cy="9906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A</a:t>
            </a:r>
            <a:r>
              <a:rPr lang="en-US" dirty="0">
                <a:latin typeface="Calibri"/>
                <a:cs typeface="Calibri"/>
              </a:rPr>
              <a:t>larm</a:t>
            </a:r>
          </a:p>
        </p:txBody>
      </p:sp>
      <p:sp>
        <p:nvSpPr>
          <p:cNvPr id="8" name="Oval 7"/>
          <p:cNvSpPr/>
          <p:nvPr/>
        </p:nvSpPr>
        <p:spPr>
          <a:xfrm>
            <a:off x="2819400" y="3611562"/>
            <a:ext cx="1066800" cy="898525"/>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J</a:t>
            </a:r>
            <a:r>
              <a:rPr lang="en-US" dirty="0">
                <a:latin typeface="Calibri"/>
                <a:cs typeface="Calibri"/>
              </a:rPr>
              <a:t>ohn calls</a:t>
            </a:r>
          </a:p>
        </p:txBody>
      </p:sp>
      <p:sp>
        <p:nvSpPr>
          <p:cNvPr id="9" name="Oval 8"/>
          <p:cNvSpPr/>
          <p:nvPr/>
        </p:nvSpPr>
        <p:spPr>
          <a:xfrm>
            <a:off x="5105400" y="3611562"/>
            <a:ext cx="1066800" cy="9144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M</a:t>
            </a:r>
            <a:r>
              <a:rPr lang="en-US" dirty="0">
                <a:latin typeface="Calibri"/>
                <a:cs typeface="Calibri"/>
              </a:rPr>
              <a:t>ary calls</a:t>
            </a:r>
          </a:p>
        </p:txBody>
      </p:sp>
      <p:cxnSp>
        <p:nvCxnSpPr>
          <p:cNvPr id="11" name="Straight Arrow Connector 10"/>
          <p:cNvCxnSpPr>
            <a:stCxn id="5" idx="4"/>
            <a:endCxn id="7" idx="1"/>
          </p:cNvCxnSpPr>
          <p:nvPr/>
        </p:nvCxnSpPr>
        <p:spPr>
          <a:xfrm rot="16200000" flipH="1">
            <a:off x="3744912" y="2305050"/>
            <a:ext cx="373063" cy="3952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3" name="Straight Arrow Connector 12"/>
          <p:cNvCxnSpPr>
            <a:stCxn id="6" idx="4"/>
            <a:endCxn id="7" idx="7"/>
          </p:cNvCxnSpPr>
          <p:nvPr/>
        </p:nvCxnSpPr>
        <p:spPr>
          <a:xfrm rot="5400000">
            <a:off x="5083175" y="2247900"/>
            <a:ext cx="296863" cy="58578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7" name="Straight Arrow Connector 16"/>
          <p:cNvCxnSpPr>
            <a:stCxn id="7" idx="3"/>
            <a:endCxn id="8" idx="0"/>
          </p:cNvCxnSpPr>
          <p:nvPr/>
        </p:nvCxnSpPr>
        <p:spPr>
          <a:xfrm rot="5400000">
            <a:off x="3630613" y="3113087"/>
            <a:ext cx="220662" cy="7762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9" name="Straight Arrow Connector 18"/>
          <p:cNvCxnSpPr>
            <a:stCxn id="7" idx="5"/>
            <a:endCxn id="9" idx="0"/>
          </p:cNvCxnSpPr>
          <p:nvPr/>
        </p:nvCxnSpPr>
        <p:spPr>
          <a:xfrm rot="16200000" flipH="1">
            <a:off x="5178426" y="3151187"/>
            <a:ext cx="220662" cy="70008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3922186164"/>
              </p:ext>
            </p:extLst>
          </p:nvPr>
        </p:nvGraphicFramePr>
        <p:xfrm>
          <a:off x="1524000" y="1427162"/>
          <a:ext cx="1295400" cy="1346199"/>
        </p:xfrm>
        <a:graphic>
          <a:graphicData uri="http://schemas.openxmlformats.org/drawingml/2006/table">
            <a:tbl>
              <a:tblPr firstRow="1" bandRow="1">
                <a:tableStyleId>{10A1B5D5-9B99-4C35-A422-299274C87663}</a:tableStyleId>
              </a:tblPr>
              <a:tblGrid>
                <a:gridCol w="533400"/>
                <a:gridCol w="762000"/>
              </a:tblGrid>
              <a:tr h="448733">
                <a:tc>
                  <a:txBody>
                    <a:bodyPr/>
                    <a:lstStyle/>
                    <a:p>
                      <a:pPr algn="ctr"/>
                      <a:r>
                        <a:rPr lang="en-US" sz="1800" b="0" dirty="0" smtClean="0">
                          <a:solidFill>
                            <a:srgbClr val="333399"/>
                          </a:solidFill>
                          <a:latin typeface="Calibri"/>
                          <a:cs typeface="Calibri"/>
                        </a:rPr>
                        <a:t>B</a:t>
                      </a:r>
                      <a:endParaRPr lang="en-US" sz="1800" b="0" dirty="0">
                        <a:solidFill>
                          <a:srgbClr val="333399"/>
                        </a:solidFill>
                        <a:latin typeface="Calibri"/>
                        <a:cs typeface="Calibri"/>
                      </a:endParaRP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P(B)</a:t>
                      </a:r>
                      <a:endParaRPr lang="en-US" sz="1800" b="0" dirty="0">
                        <a:solidFill>
                          <a:srgbClr val="333399"/>
                        </a:solidFill>
                        <a:latin typeface="Calibri"/>
                        <a:cs typeface="Calibri"/>
                      </a:endParaRP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r h="448733">
                <a:tc>
                  <a:txBody>
                    <a:bodyPr/>
                    <a:lstStyle/>
                    <a:p>
                      <a:pPr algn="ctr"/>
                      <a:r>
                        <a:rPr lang="en-US" sz="1800" b="0" dirty="0" smtClean="0">
                          <a:solidFill>
                            <a:srgbClr val="333399"/>
                          </a:solidFill>
                          <a:latin typeface="Calibri"/>
                          <a:cs typeface="Calibri"/>
                        </a:rPr>
                        <a:t>+b</a:t>
                      </a:r>
                      <a:endParaRPr lang="en-US" sz="1800" b="0" dirty="0">
                        <a:solidFill>
                          <a:srgbClr val="333399"/>
                        </a:solidFill>
                        <a:latin typeface="Calibri"/>
                        <a:cs typeface="Calibri"/>
                      </a:endParaRP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0.001</a:t>
                      </a:r>
                      <a:endParaRPr lang="en-US" sz="1800" b="0" dirty="0">
                        <a:solidFill>
                          <a:srgbClr val="333399"/>
                        </a:solidFill>
                        <a:latin typeface="Calibri"/>
                        <a:cs typeface="Calibri"/>
                      </a:endParaRP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48733">
                <a:tc>
                  <a:txBody>
                    <a:bodyPr/>
                    <a:lstStyle/>
                    <a:p>
                      <a:pPr algn="ctr"/>
                      <a:r>
                        <a:rPr lang="en-US" sz="1800" dirty="0" smtClean="0">
                          <a:solidFill>
                            <a:srgbClr val="333399"/>
                          </a:solidFill>
                          <a:latin typeface="Calibri"/>
                          <a:cs typeface="Calibri"/>
                          <a:sym typeface="Symbol"/>
                        </a:rPr>
                        <a:t>-b</a:t>
                      </a:r>
                      <a:endParaRPr lang="en-US" sz="1800" dirty="0">
                        <a:solidFill>
                          <a:srgbClr val="333399"/>
                        </a:solidFill>
                        <a:latin typeface="Calibri"/>
                        <a:cs typeface="Calibri"/>
                      </a:endParaRP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dirty="0" smtClean="0">
                          <a:solidFill>
                            <a:srgbClr val="333399"/>
                          </a:solidFill>
                          <a:latin typeface="Calibri"/>
                          <a:cs typeface="Calibri"/>
                        </a:rPr>
                        <a:t>0.999</a:t>
                      </a:r>
                      <a:endParaRPr lang="en-US" sz="1800" dirty="0">
                        <a:solidFill>
                          <a:srgbClr val="333399"/>
                        </a:solidFill>
                        <a:latin typeface="Calibri"/>
                        <a:cs typeface="Calibri"/>
                      </a:endParaRP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2922998507"/>
              </p:ext>
            </p:extLst>
          </p:nvPr>
        </p:nvGraphicFramePr>
        <p:xfrm>
          <a:off x="7010400" y="1350962"/>
          <a:ext cx="1298575" cy="1346199"/>
        </p:xfrm>
        <a:graphic>
          <a:graphicData uri="http://schemas.openxmlformats.org/drawingml/2006/table">
            <a:tbl>
              <a:tblPr firstRow="1" bandRow="1">
                <a:tableStyleId>{10A1B5D5-9B99-4C35-A422-299274C87663}</a:tableStyleId>
              </a:tblPr>
              <a:tblGrid>
                <a:gridCol w="536762"/>
                <a:gridCol w="761813"/>
              </a:tblGrid>
              <a:tr h="448733">
                <a:tc>
                  <a:txBody>
                    <a:bodyPr/>
                    <a:lstStyle/>
                    <a:p>
                      <a:pPr algn="ctr"/>
                      <a:r>
                        <a:rPr lang="en-US" sz="1800" b="0" dirty="0" smtClean="0">
                          <a:solidFill>
                            <a:srgbClr val="333399"/>
                          </a:solidFill>
                          <a:latin typeface="Calibri"/>
                          <a:cs typeface="Calibri"/>
                        </a:rPr>
                        <a:t>E</a:t>
                      </a:r>
                      <a:endParaRPr lang="en-US" sz="1800" b="0" dirty="0">
                        <a:solidFill>
                          <a:srgbClr val="333399"/>
                        </a:solidFill>
                        <a:latin typeface="Calibri"/>
                        <a:cs typeface="Calibri"/>
                      </a:endParaRP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P(E)</a:t>
                      </a:r>
                      <a:endParaRPr lang="en-US" sz="1800" b="0" dirty="0">
                        <a:solidFill>
                          <a:srgbClr val="333399"/>
                        </a:solidFill>
                        <a:latin typeface="Calibri"/>
                        <a:cs typeface="Calibri"/>
                      </a:endParaRP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r h="448733">
                <a:tc>
                  <a:txBody>
                    <a:bodyPr/>
                    <a:lstStyle/>
                    <a:p>
                      <a:pPr algn="ctr"/>
                      <a:r>
                        <a:rPr lang="en-US" sz="1800" b="0" dirty="0" smtClean="0">
                          <a:solidFill>
                            <a:srgbClr val="333399"/>
                          </a:solidFill>
                          <a:latin typeface="Calibri"/>
                          <a:cs typeface="Calibri"/>
                        </a:rPr>
                        <a:t>+e</a:t>
                      </a:r>
                      <a:endParaRPr lang="en-US" sz="1800" b="0" dirty="0">
                        <a:solidFill>
                          <a:srgbClr val="333399"/>
                        </a:solidFill>
                        <a:latin typeface="Calibri"/>
                        <a:cs typeface="Calibri"/>
                      </a:endParaRP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0.002</a:t>
                      </a:r>
                      <a:endParaRPr lang="en-US" sz="1800" b="0" dirty="0">
                        <a:solidFill>
                          <a:srgbClr val="333399"/>
                        </a:solidFill>
                        <a:latin typeface="Calibri"/>
                        <a:cs typeface="Calibri"/>
                      </a:endParaRP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48733">
                <a:tc>
                  <a:txBody>
                    <a:bodyPr/>
                    <a:lstStyle/>
                    <a:p>
                      <a:pPr algn="ctr"/>
                      <a:r>
                        <a:rPr lang="en-US" sz="1800" dirty="0" smtClean="0">
                          <a:solidFill>
                            <a:srgbClr val="333399"/>
                          </a:solidFill>
                          <a:latin typeface="Calibri"/>
                          <a:cs typeface="Calibri"/>
                          <a:sym typeface="Symbol"/>
                        </a:rPr>
                        <a:t>-e</a:t>
                      </a:r>
                      <a:endParaRPr lang="en-US" sz="1800" dirty="0">
                        <a:solidFill>
                          <a:srgbClr val="333399"/>
                        </a:solidFill>
                        <a:latin typeface="Calibri"/>
                        <a:cs typeface="Calibri"/>
                      </a:endParaRP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dirty="0" smtClean="0">
                          <a:solidFill>
                            <a:srgbClr val="333399"/>
                          </a:solidFill>
                          <a:latin typeface="Calibri"/>
                          <a:cs typeface="Calibri"/>
                        </a:rPr>
                        <a:t>0.998</a:t>
                      </a:r>
                      <a:endParaRPr lang="en-US" sz="1800" dirty="0">
                        <a:solidFill>
                          <a:srgbClr val="333399"/>
                        </a:solidFill>
                        <a:latin typeface="Calibri"/>
                        <a:cs typeface="Calibri"/>
                      </a:endParaRP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1603063754"/>
              </p:ext>
            </p:extLst>
          </p:nvPr>
        </p:nvGraphicFramePr>
        <p:xfrm>
          <a:off x="7010400" y="3200400"/>
          <a:ext cx="2819400" cy="3306979"/>
        </p:xfrm>
        <a:graphic>
          <a:graphicData uri="http://schemas.openxmlformats.org/drawingml/2006/table">
            <a:tbl>
              <a:tblPr firstRow="1" bandRow="1">
                <a:tableStyleId>{10A1B5D5-9B99-4C35-A422-299274C87663}</a:tableStyleId>
              </a:tblPr>
              <a:tblGrid>
                <a:gridCol w="536893"/>
                <a:gridCol w="529907"/>
                <a:gridCol w="533400"/>
                <a:gridCol w="1219200"/>
              </a:tblGrid>
              <a:tr h="380963">
                <a:tc>
                  <a:txBody>
                    <a:bodyPr/>
                    <a:lstStyle/>
                    <a:p>
                      <a:pPr algn="ctr"/>
                      <a:r>
                        <a:rPr lang="en-US" sz="1800" b="0" dirty="0" smtClean="0">
                          <a:solidFill>
                            <a:srgbClr val="333399"/>
                          </a:solidFill>
                          <a:latin typeface="Calibri"/>
                          <a:cs typeface="Calibri"/>
                        </a:rPr>
                        <a:t>B</a:t>
                      </a:r>
                      <a:endParaRPr lang="en-US" sz="1800" b="0" dirty="0">
                        <a:solidFill>
                          <a:srgbClr val="333399"/>
                        </a:solidFill>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E</a:t>
                      </a:r>
                      <a:endParaRPr lang="en-US" sz="1800" b="0" dirty="0">
                        <a:solidFill>
                          <a:srgbClr val="333399"/>
                        </a:solidFill>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A</a:t>
                      </a:r>
                      <a:endParaRPr lang="en-US" sz="1800" b="0" dirty="0">
                        <a:solidFill>
                          <a:srgbClr val="333399"/>
                        </a:solidFill>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P(A|B,E)</a:t>
                      </a:r>
                      <a:endParaRPr lang="en-US" sz="1800" b="0" dirty="0">
                        <a:solidFill>
                          <a:srgbClr val="333399"/>
                        </a:solidFill>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r h="365725">
                <a:tc>
                  <a:txBody>
                    <a:bodyPr/>
                    <a:lstStyle/>
                    <a:p>
                      <a:pPr algn="ctr"/>
                      <a:r>
                        <a:rPr lang="en-US" sz="1800" b="0" dirty="0" smtClean="0">
                          <a:latin typeface="Calibri"/>
                          <a:cs typeface="Calibri"/>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0.95</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7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+b</a:t>
                      </a:r>
                      <a:endParaRPr lang="en-US" sz="1800" b="0" dirty="0" smtClean="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+e</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-a</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0.05</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7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+b</a:t>
                      </a:r>
                      <a:endParaRPr lang="en-US" sz="1800" b="0" dirty="0" smtClean="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-e</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0.94</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725">
                <a:tc>
                  <a:txBody>
                    <a:bodyPr/>
                    <a:lstStyle/>
                    <a:p>
                      <a:pPr algn="ctr"/>
                      <a:r>
                        <a:rPr lang="en-US" sz="1800" b="0" dirty="0" smtClean="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-e</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-a</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0.06</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725">
                <a:tc>
                  <a:txBody>
                    <a:bodyPr/>
                    <a:lstStyle/>
                    <a:p>
                      <a:pPr algn="ctr"/>
                      <a:r>
                        <a:rPr lang="en-US" sz="1800" b="0" dirty="0" smtClean="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0.29</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725">
                <a:tc>
                  <a:txBody>
                    <a:bodyPr/>
                    <a:lstStyle/>
                    <a:p>
                      <a:pPr algn="ctr"/>
                      <a:r>
                        <a:rPr lang="en-US" sz="1800" b="0" dirty="0" smtClean="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+e</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-a</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0.71</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725">
                <a:tc>
                  <a:txBody>
                    <a:bodyPr/>
                    <a:lstStyle/>
                    <a:p>
                      <a:pPr algn="ctr"/>
                      <a:r>
                        <a:rPr lang="en-US" sz="1800" b="0" dirty="0" smtClean="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-e</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0.001</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725">
                <a:tc>
                  <a:txBody>
                    <a:bodyPr/>
                    <a:lstStyle/>
                    <a:p>
                      <a:pPr algn="ctr"/>
                      <a:r>
                        <a:rPr lang="en-US" sz="1800" b="0" dirty="0" smtClean="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-e</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-a</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latin typeface="Calibri"/>
                          <a:cs typeface="Calibri"/>
                        </a:rPr>
                        <a:t>0.999</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3711652291"/>
              </p:ext>
            </p:extLst>
          </p:nvPr>
        </p:nvGraphicFramePr>
        <p:xfrm>
          <a:off x="1676400" y="4678362"/>
          <a:ext cx="1981200" cy="1844675"/>
        </p:xfrm>
        <a:graphic>
          <a:graphicData uri="http://schemas.openxmlformats.org/drawingml/2006/table">
            <a:tbl>
              <a:tblPr firstRow="1" bandRow="1">
                <a:tableStyleId>{10A1B5D5-9B99-4C35-A422-299274C87663}</a:tableStyleId>
              </a:tblPr>
              <a:tblGrid>
                <a:gridCol w="529907"/>
                <a:gridCol w="533400"/>
                <a:gridCol w="917893"/>
              </a:tblGrid>
              <a:tr h="381131">
                <a:tc>
                  <a:txBody>
                    <a:bodyPr/>
                    <a:lstStyle/>
                    <a:p>
                      <a:pPr algn="ctr"/>
                      <a:r>
                        <a:rPr lang="en-US" sz="1800" b="0" dirty="0" smtClean="0">
                          <a:solidFill>
                            <a:srgbClr val="333399"/>
                          </a:solidFill>
                          <a:latin typeface="Calibri"/>
                          <a:cs typeface="Calibri"/>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P(J|A)</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r h="365886">
                <a:tc>
                  <a:txBody>
                    <a:bodyPr/>
                    <a:lstStyle/>
                    <a:p>
                      <a:pPr algn="ctr"/>
                      <a:r>
                        <a:rPr lang="en-US" sz="1800" b="0" dirty="0" smtClean="0">
                          <a:solidFill>
                            <a:srgbClr val="333399"/>
                          </a:solidFill>
                          <a:latin typeface="Calibri"/>
                          <a:cs typeface="Calibri"/>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0.9</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+a</a:t>
                      </a:r>
                      <a:endParaRPr lang="en-US" sz="1800" b="0" dirty="0" smtClean="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-j</a:t>
                      </a:r>
                      <a:endParaRPr lang="en-US" sz="1800" b="0" dirty="0" smtClean="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0.1</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-a</a:t>
                      </a:r>
                      <a:endParaRPr lang="en-US" sz="1800" b="0" dirty="0" smtClean="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0.05</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-a</a:t>
                      </a:r>
                      <a:endParaRPr lang="en-US" sz="1800" b="0" dirty="0" smtClean="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-j</a:t>
                      </a:r>
                      <a:endParaRPr lang="en-US" sz="1800" b="0" dirty="0" smtClean="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0.95</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bl>
          </a:graphicData>
        </a:graphic>
      </p:graphicFrame>
      <p:graphicFrame>
        <p:nvGraphicFramePr>
          <p:cNvPr id="28" name="Table 27"/>
          <p:cNvGraphicFramePr>
            <a:graphicFrameLocks noGrp="1"/>
          </p:cNvGraphicFramePr>
          <p:nvPr>
            <p:extLst>
              <p:ext uri="{D42A27DB-BD31-4B8C-83A1-F6EECF244321}">
                <p14:modId xmlns:p14="http://schemas.microsoft.com/office/powerpoint/2010/main" val="3080713443"/>
              </p:ext>
            </p:extLst>
          </p:nvPr>
        </p:nvGraphicFramePr>
        <p:xfrm>
          <a:off x="4267200" y="4678362"/>
          <a:ext cx="2057400" cy="1844675"/>
        </p:xfrm>
        <a:graphic>
          <a:graphicData uri="http://schemas.openxmlformats.org/drawingml/2006/table">
            <a:tbl>
              <a:tblPr firstRow="1" bandRow="1">
                <a:tableStyleId>{10A1B5D5-9B99-4C35-A422-299274C87663}</a:tableStyleId>
              </a:tblPr>
              <a:tblGrid>
                <a:gridCol w="529907"/>
                <a:gridCol w="613093"/>
                <a:gridCol w="914400"/>
              </a:tblGrid>
              <a:tr h="381131">
                <a:tc>
                  <a:txBody>
                    <a:bodyPr/>
                    <a:lstStyle/>
                    <a:p>
                      <a:pPr algn="ctr"/>
                      <a:r>
                        <a:rPr lang="en-US" sz="1800" b="0" dirty="0" smtClean="0">
                          <a:solidFill>
                            <a:srgbClr val="333399"/>
                          </a:solidFill>
                          <a:latin typeface="Calibri"/>
                          <a:cs typeface="Calibri"/>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P(M|A)</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r h="365886">
                <a:tc>
                  <a:txBody>
                    <a:bodyPr/>
                    <a:lstStyle/>
                    <a:p>
                      <a:pPr algn="ctr"/>
                      <a:r>
                        <a:rPr lang="en-US" sz="1800" b="0" dirty="0" smtClean="0">
                          <a:solidFill>
                            <a:srgbClr val="333399"/>
                          </a:solidFill>
                          <a:latin typeface="Calibri"/>
                          <a:cs typeface="Calibri"/>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0.7</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+a</a:t>
                      </a:r>
                      <a:endParaRPr lang="en-US" sz="1800" b="0" dirty="0" smtClean="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-m</a:t>
                      </a:r>
                      <a:endParaRPr lang="en-US" sz="1800" b="0" dirty="0" smtClean="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0.3</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-a</a:t>
                      </a:r>
                      <a:endParaRPr lang="en-US" sz="1800" b="0" dirty="0" smtClean="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0.01</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-a</a:t>
                      </a:r>
                      <a:endParaRPr lang="en-US" sz="1800" b="0" dirty="0" smtClean="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-m</a:t>
                      </a:r>
                      <a:endParaRPr lang="en-US" sz="1800" b="0" dirty="0" smtClean="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0.99</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3597910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12" name="Title 1"/>
          <p:cNvSpPr>
            <a:spLocks noGrp="1"/>
          </p:cNvSpPr>
          <p:nvPr>
            <p:ph type="title"/>
          </p:nvPr>
        </p:nvSpPr>
        <p:spPr/>
        <p:txBody>
          <a:bodyPr/>
          <a:lstStyle/>
          <a:p>
            <a:r>
              <a:rPr lang="en-US" dirty="0" smtClean="0">
                <a:ea typeface="ＭＳ Ｐゴシック" pitchFamily="34" charset="-128"/>
              </a:rPr>
              <a:t>Variable Elimination Ordering</a:t>
            </a:r>
          </a:p>
        </p:txBody>
      </p:sp>
      <p:sp>
        <p:nvSpPr>
          <p:cNvPr id="50178" name="Content Placeholder 2"/>
          <p:cNvSpPr>
            <a:spLocks noGrp="1"/>
          </p:cNvSpPr>
          <p:nvPr>
            <p:ph idx="1"/>
          </p:nvPr>
        </p:nvSpPr>
        <p:spPr>
          <a:xfrm>
            <a:off x="1524000" y="1447800"/>
            <a:ext cx="8686800" cy="4602163"/>
          </a:xfrm>
        </p:spPr>
        <p:txBody>
          <a:bodyPr/>
          <a:lstStyle/>
          <a:p>
            <a:r>
              <a:rPr lang="en-US" sz="2000" dirty="0" smtClean="0">
                <a:ea typeface="ＭＳ Ｐゴシック" pitchFamily="34" charset="-128"/>
                <a:cs typeface="Calibri" pitchFamily="34" charset="0"/>
              </a:rPr>
              <a:t>For the query P(X</a:t>
            </a:r>
            <a:r>
              <a:rPr lang="en-US" sz="2000" baseline="-25000" dirty="0" smtClean="0">
                <a:ea typeface="ＭＳ Ｐゴシック" pitchFamily="34" charset="-128"/>
                <a:cs typeface="Calibri" pitchFamily="34" charset="0"/>
              </a:rPr>
              <a:t>n</a:t>
            </a:r>
            <a:r>
              <a:rPr lang="en-US" sz="2000" dirty="0" smtClean="0">
                <a:ea typeface="ＭＳ Ｐゴシック" pitchFamily="34" charset="-128"/>
                <a:cs typeface="Calibri" pitchFamily="34" charset="0"/>
              </a:rPr>
              <a:t>|y</a:t>
            </a:r>
            <a:r>
              <a:rPr lang="en-US" sz="2000" baseline="-25000" dirty="0" smtClean="0">
                <a:ea typeface="ＭＳ Ｐゴシック" pitchFamily="34" charset="-128"/>
                <a:cs typeface="Calibri" pitchFamily="34" charset="0"/>
              </a:rPr>
              <a:t>1</a:t>
            </a:r>
            <a:r>
              <a:rPr lang="en-US" sz="2000" dirty="0" smtClean="0">
                <a:ea typeface="ＭＳ Ｐゴシック" pitchFamily="34" charset="-128"/>
                <a:cs typeface="Calibri" pitchFamily="34" charset="0"/>
              </a:rPr>
              <a:t>,…,</a:t>
            </a:r>
            <a:r>
              <a:rPr lang="en-US" sz="2000" dirty="0" err="1" smtClean="0">
                <a:ea typeface="ＭＳ Ｐゴシック" pitchFamily="34" charset="-128"/>
                <a:cs typeface="Calibri" pitchFamily="34" charset="0"/>
              </a:rPr>
              <a:t>y</a:t>
            </a:r>
            <a:r>
              <a:rPr lang="en-US" sz="2000" baseline="-25000" dirty="0" err="1" smtClean="0">
                <a:ea typeface="ＭＳ Ｐゴシック" pitchFamily="34" charset="-128"/>
                <a:cs typeface="Calibri" pitchFamily="34" charset="0"/>
              </a:rPr>
              <a:t>n</a:t>
            </a:r>
            <a:r>
              <a:rPr lang="en-US" sz="2000" dirty="0" smtClean="0">
                <a:ea typeface="ＭＳ Ｐゴシック" pitchFamily="34" charset="-128"/>
                <a:cs typeface="Calibri" pitchFamily="34" charset="0"/>
              </a:rPr>
              <a:t>) work through the following two different orderings as done in previous slide: Z, X</a:t>
            </a:r>
            <a:r>
              <a:rPr lang="en-US" sz="2000" baseline="-25000" dirty="0" smtClean="0">
                <a:ea typeface="ＭＳ Ｐゴシック" pitchFamily="34" charset="-128"/>
                <a:cs typeface="Calibri" pitchFamily="34" charset="0"/>
              </a:rPr>
              <a:t>1</a:t>
            </a:r>
            <a:r>
              <a:rPr lang="en-US" sz="2000" dirty="0" smtClean="0">
                <a:ea typeface="ＭＳ Ｐゴシック" pitchFamily="34" charset="-128"/>
                <a:cs typeface="Calibri" pitchFamily="34" charset="0"/>
              </a:rPr>
              <a:t>, …, X</a:t>
            </a:r>
            <a:r>
              <a:rPr lang="en-US" sz="2000" baseline="-25000" dirty="0" smtClean="0">
                <a:ea typeface="ＭＳ Ｐゴシック" pitchFamily="34" charset="-128"/>
                <a:cs typeface="Calibri" pitchFamily="34" charset="0"/>
              </a:rPr>
              <a:t>n-1</a:t>
            </a:r>
            <a:r>
              <a:rPr lang="en-US" sz="2000" dirty="0" smtClean="0">
                <a:ea typeface="ＭＳ Ｐゴシック" pitchFamily="34" charset="-128"/>
                <a:cs typeface="Calibri" pitchFamily="34" charset="0"/>
              </a:rPr>
              <a:t> and X</a:t>
            </a:r>
            <a:r>
              <a:rPr lang="en-US" sz="2000" baseline="-25000" dirty="0" smtClean="0">
                <a:ea typeface="ＭＳ Ｐゴシック" pitchFamily="34" charset="-128"/>
                <a:cs typeface="Calibri" pitchFamily="34" charset="0"/>
              </a:rPr>
              <a:t>1</a:t>
            </a:r>
            <a:r>
              <a:rPr lang="en-US" sz="2000" dirty="0" smtClean="0">
                <a:ea typeface="ＭＳ Ｐゴシック" pitchFamily="34" charset="-128"/>
                <a:cs typeface="Calibri" pitchFamily="34" charset="0"/>
              </a:rPr>
              <a:t>, …, X</a:t>
            </a:r>
            <a:r>
              <a:rPr lang="en-US" sz="2000" baseline="-25000" dirty="0" smtClean="0">
                <a:ea typeface="ＭＳ Ｐゴシック" pitchFamily="34" charset="-128"/>
                <a:cs typeface="Calibri" pitchFamily="34" charset="0"/>
              </a:rPr>
              <a:t>n-1</a:t>
            </a:r>
            <a:r>
              <a:rPr lang="en-US" sz="2000" dirty="0" smtClean="0">
                <a:ea typeface="ＭＳ Ｐゴシック" pitchFamily="34" charset="-128"/>
                <a:cs typeface="Calibri" pitchFamily="34" charset="0"/>
              </a:rPr>
              <a:t>, Z.  What is the size of the maximum factor generated for each of the orderings?</a:t>
            </a:r>
          </a:p>
          <a:p>
            <a:endParaRPr lang="en-US" sz="2000" dirty="0" smtClean="0">
              <a:ea typeface="ＭＳ Ｐゴシック" pitchFamily="34" charset="-128"/>
              <a:cs typeface="Calibri" pitchFamily="34" charset="0"/>
            </a:endParaRPr>
          </a:p>
          <a:p>
            <a:endParaRPr lang="en-US" sz="2000" dirty="0" smtClean="0">
              <a:ea typeface="ＭＳ Ｐゴシック" pitchFamily="34" charset="-128"/>
              <a:cs typeface="Calibri" pitchFamily="34" charset="0"/>
            </a:endParaRPr>
          </a:p>
          <a:p>
            <a:endParaRPr lang="en-US" sz="2000" dirty="0" smtClean="0">
              <a:ea typeface="ＭＳ Ｐゴシック" pitchFamily="34" charset="-128"/>
              <a:cs typeface="Calibri" pitchFamily="34" charset="0"/>
            </a:endParaRPr>
          </a:p>
          <a:p>
            <a:endParaRPr lang="en-US" sz="2000" dirty="0" smtClean="0">
              <a:ea typeface="ＭＳ Ｐゴシック" pitchFamily="34" charset="-128"/>
              <a:cs typeface="Calibri" pitchFamily="34" charset="0"/>
            </a:endParaRPr>
          </a:p>
          <a:p>
            <a:endParaRPr lang="en-US" sz="2000" dirty="0" smtClean="0">
              <a:ea typeface="ＭＳ Ｐゴシック" pitchFamily="34" charset="-128"/>
              <a:cs typeface="Calibri" pitchFamily="34" charset="0"/>
            </a:endParaRPr>
          </a:p>
          <a:p>
            <a:endParaRPr lang="en-US" sz="2000" dirty="0" smtClean="0">
              <a:ea typeface="ＭＳ Ｐゴシック" pitchFamily="34" charset="-128"/>
              <a:cs typeface="Calibri" pitchFamily="34" charset="0"/>
            </a:endParaRPr>
          </a:p>
          <a:p>
            <a:endParaRPr lang="en-US" sz="2000" dirty="0" smtClean="0">
              <a:ea typeface="ＭＳ Ｐゴシック" pitchFamily="34" charset="-128"/>
              <a:cs typeface="Calibri" pitchFamily="34" charset="0"/>
            </a:endParaRPr>
          </a:p>
          <a:p>
            <a:endParaRPr lang="en-US" sz="2000" dirty="0" smtClean="0">
              <a:ea typeface="ＭＳ Ｐゴシック" pitchFamily="34" charset="-128"/>
              <a:cs typeface="Calibri" pitchFamily="34" charset="0"/>
            </a:endParaRPr>
          </a:p>
          <a:p>
            <a:endParaRPr lang="en-US" sz="2000" dirty="0" smtClean="0">
              <a:ea typeface="ＭＳ Ｐゴシック" pitchFamily="34" charset="-128"/>
              <a:cs typeface="Calibri" pitchFamily="34" charset="0"/>
            </a:endParaRPr>
          </a:p>
          <a:p>
            <a:r>
              <a:rPr lang="en-US" sz="2000" dirty="0" smtClean="0">
                <a:ea typeface="ＭＳ Ｐゴシック" pitchFamily="34" charset="-128"/>
                <a:cs typeface="Calibri" pitchFamily="34" charset="0"/>
              </a:rPr>
              <a:t>Answer: 2</a:t>
            </a:r>
            <a:r>
              <a:rPr lang="en-US" sz="2000" baseline="30000" dirty="0" smtClean="0">
                <a:ea typeface="ＭＳ Ｐゴシック" pitchFamily="34" charset="-128"/>
                <a:cs typeface="Calibri" pitchFamily="34" charset="0"/>
              </a:rPr>
              <a:t>n</a:t>
            </a:r>
            <a:r>
              <a:rPr lang="en-US" sz="2000" dirty="0" smtClean="0">
                <a:ea typeface="ＭＳ Ｐゴシック" pitchFamily="34" charset="-128"/>
                <a:cs typeface="Calibri" pitchFamily="34" charset="0"/>
              </a:rPr>
              <a:t> versus 2 (assuming binary)</a:t>
            </a:r>
          </a:p>
          <a:p>
            <a:pPr lvl="4"/>
            <a:endParaRPr lang="en-US" sz="800" dirty="0" smtClean="0">
              <a:ea typeface="ＭＳ Ｐゴシック" pitchFamily="34" charset="-128"/>
              <a:cs typeface="Calibri" pitchFamily="34" charset="0"/>
            </a:endParaRPr>
          </a:p>
          <a:p>
            <a:r>
              <a:rPr lang="en-US" sz="2000" dirty="0" smtClean="0">
                <a:ea typeface="ＭＳ Ｐゴシック" pitchFamily="34" charset="-128"/>
                <a:cs typeface="Calibri" pitchFamily="34" charset="0"/>
              </a:rPr>
              <a:t>In general: the ordering can greatly affect efficiency.  </a:t>
            </a:r>
          </a:p>
          <a:p>
            <a:endParaRPr lang="en-US" sz="2000" dirty="0" smtClean="0">
              <a:ea typeface="ＭＳ Ｐゴシック" pitchFamily="34" charset="-128"/>
              <a:cs typeface="Calibri" pitchFamily="34" charset="0"/>
            </a:endParaRPr>
          </a:p>
        </p:txBody>
      </p:sp>
      <p:grpSp>
        <p:nvGrpSpPr>
          <p:cNvPr id="2" name="Group 1"/>
          <p:cNvGrpSpPr/>
          <p:nvPr/>
        </p:nvGrpSpPr>
        <p:grpSpPr>
          <a:xfrm>
            <a:off x="3733800" y="2590800"/>
            <a:ext cx="4343400" cy="2819400"/>
            <a:chOff x="3810000" y="2743200"/>
            <a:chExt cx="2514600" cy="1752600"/>
          </a:xfrm>
        </p:grpSpPr>
        <p:sp>
          <p:nvSpPr>
            <p:cNvPr id="86" name="Oval 85"/>
            <p:cNvSpPr/>
            <p:nvPr/>
          </p:nvSpPr>
          <p:spPr bwMode="auto">
            <a:xfrm>
              <a:off x="5943600" y="3505200"/>
              <a:ext cx="381000" cy="381000"/>
            </a:xfrm>
            <a:prstGeom prst="ellipse">
              <a:avLst/>
            </a:prstGeom>
            <a:ln w="50800"/>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latin typeface="Calibri" pitchFamily="34" charset="0"/>
                <a:cs typeface="Calibri" pitchFamily="34" charset="0"/>
              </a:endParaRPr>
            </a:p>
          </p:txBody>
        </p:sp>
        <p:sp>
          <p:nvSpPr>
            <p:cNvPr id="61" name="Oval 60"/>
            <p:cNvSpPr/>
            <p:nvPr/>
          </p:nvSpPr>
          <p:spPr bwMode="auto">
            <a:xfrm>
              <a:off x="5410200" y="3505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latin typeface="Calibri" pitchFamily="34" charset="0"/>
                <a:cs typeface="Calibri" pitchFamily="34" charset="0"/>
              </a:endParaRPr>
            </a:p>
          </p:txBody>
        </p:sp>
        <p:sp>
          <p:nvSpPr>
            <p:cNvPr id="57" name="Oval 56"/>
            <p:cNvSpPr/>
            <p:nvPr/>
          </p:nvSpPr>
          <p:spPr bwMode="auto">
            <a:xfrm>
              <a:off x="5410200" y="4114800"/>
              <a:ext cx="381000" cy="381000"/>
            </a:xfrm>
            <a:prstGeom prst="ellipse">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latin typeface="Calibri" pitchFamily="34" charset="0"/>
                <a:cs typeface="Calibri" pitchFamily="34" charset="0"/>
              </a:endParaRPr>
            </a:p>
          </p:txBody>
        </p:sp>
        <p:sp>
          <p:nvSpPr>
            <p:cNvPr id="58" name="Oval 57"/>
            <p:cNvSpPr/>
            <p:nvPr/>
          </p:nvSpPr>
          <p:spPr bwMode="auto">
            <a:xfrm>
              <a:off x="4419600" y="4114800"/>
              <a:ext cx="381000" cy="381000"/>
            </a:xfrm>
            <a:prstGeom prst="ellipse">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latin typeface="Calibri" pitchFamily="34" charset="0"/>
                <a:cs typeface="Calibri" pitchFamily="34" charset="0"/>
              </a:endParaRPr>
            </a:p>
          </p:txBody>
        </p:sp>
        <p:sp>
          <p:nvSpPr>
            <p:cNvPr id="59" name="Oval 58"/>
            <p:cNvSpPr/>
            <p:nvPr/>
          </p:nvSpPr>
          <p:spPr bwMode="auto">
            <a:xfrm>
              <a:off x="3810000" y="4114800"/>
              <a:ext cx="381000" cy="381000"/>
            </a:xfrm>
            <a:prstGeom prst="ellipse">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latin typeface="Calibri" pitchFamily="34" charset="0"/>
                <a:cs typeface="Calibri" pitchFamily="34" charset="0"/>
              </a:endParaRPr>
            </a:p>
          </p:txBody>
        </p:sp>
        <p:sp>
          <p:nvSpPr>
            <p:cNvPr id="75" name="Oval 74"/>
            <p:cNvSpPr/>
            <p:nvPr/>
          </p:nvSpPr>
          <p:spPr bwMode="auto">
            <a:xfrm>
              <a:off x="5943600" y="4114800"/>
              <a:ext cx="381000" cy="381000"/>
            </a:xfrm>
            <a:prstGeom prst="ellipse">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latin typeface="Calibri" pitchFamily="34" charset="0"/>
                <a:cs typeface="Calibri" pitchFamily="34" charset="0"/>
              </a:endParaRPr>
            </a:p>
          </p:txBody>
        </p:sp>
        <p:cxnSp>
          <p:nvCxnSpPr>
            <p:cNvPr id="6" name="Straight Arrow Connector 5"/>
            <p:cNvCxnSpPr>
              <a:stCxn id="12" idx="4"/>
              <a:endCxn id="59" idx="0"/>
            </p:cNvCxnSpPr>
            <p:nvPr/>
          </p:nvCxnSpPr>
          <p:spPr bwMode="auto">
            <a:xfrm>
              <a:off x="4000500" y="3810000"/>
              <a:ext cx="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7" name="Straight Arrow Connector 6"/>
            <p:cNvCxnSpPr>
              <a:stCxn id="11" idx="4"/>
              <a:endCxn id="61" idx="0"/>
            </p:cNvCxnSpPr>
            <p:nvPr/>
          </p:nvCxnSpPr>
          <p:spPr bwMode="auto">
            <a:xfrm>
              <a:off x="5219700" y="3087688"/>
              <a:ext cx="381000" cy="417512"/>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8" name="Straight Arrow Connector 7"/>
            <p:cNvCxnSpPr>
              <a:stCxn id="11" idx="4"/>
              <a:endCxn id="12" idx="7"/>
            </p:cNvCxnSpPr>
            <p:nvPr/>
          </p:nvCxnSpPr>
          <p:spPr bwMode="auto">
            <a:xfrm flipH="1">
              <a:off x="4135438" y="3087688"/>
              <a:ext cx="1084262" cy="396875"/>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9" name="Straight Arrow Connector 8"/>
            <p:cNvCxnSpPr>
              <a:stCxn id="11" idx="4"/>
              <a:endCxn id="13" idx="0"/>
            </p:cNvCxnSpPr>
            <p:nvPr/>
          </p:nvCxnSpPr>
          <p:spPr bwMode="auto">
            <a:xfrm flipH="1">
              <a:off x="4610100" y="3087688"/>
              <a:ext cx="609600" cy="341312"/>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sp>
          <p:nvSpPr>
            <p:cNvPr id="11" name="Oval 10"/>
            <p:cNvSpPr/>
            <p:nvPr/>
          </p:nvSpPr>
          <p:spPr bwMode="auto">
            <a:xfrm>
              <a:off x="5029200" y="2743200"/>
              <a:ext cx="381000" cy="344488"/>
            </a:xfrm>
            <a:prstGeom prst="ellipse">
              <a:avLst/>
            </a:prstGeom>
          </p:spPr>
          <p:style>
            <a:lnRef idx="2">
              <a:schemeClr val="accent6"/>
            </a:lnRef>
            <a:fillRef idx="1">
              <a:schemeClr val="lt1"/>
            </a:fillRef>
            <a:effectRef idx="0">
              <a:schemeClr val="accent6"/>
            </a:effectRef>
            <a:fontRef idx="minor">
              <a:schemeClr val="dk1"/>
            </a:fontRef>
          </p:style>
          <p:txBody>
            <a:bodyPr anchor="ctr">
              <a:normAutofit fontScale="92500" lnSpcReduction="20000"/>
            </a:bodyPr>
            <a:lstStyle/>
            <a:p>
              <a:pPr algn="ctr">
                <a:defRPr/>
              </a:pPr>
              <a:endParaRPr lang="en-US" sz="2400" b="1" dirty="0">
                <a:latin typeface="Calibri" pitchFamily="34" charset="0"/>
                <a:cs typeface="Calibri" pitchFamily="34" charset="0"/>
              </a:endParaRPr>
            </a:p>
          </p:txBody>
        </p:sp>
        <p:sp>
          <p:nvSpPr>
            <p:cNvPr id="12" name="Oval 11"/>
            <p:cNvSpPr/>
            <p:nvPr/>
          </p:nvSpPr>
          <p:spPr bwMode="auto">
            <a:xfrm>
              <a:off x="3810000" y="34290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latin typeface="Calibri" pitchFamily="34" charset="0"/>
                <a:cs typeface="Calibri" pitchFamily="34" charset="0"/>
              </a:endParaRPr>
            </a:p>
          </p:txBody>
        </p:sp>
        <p:sp>
          <p:nvSpPr>
            <p:cNvPr id="13" name="Oval 12"/>
            <p:cNvSpPr/>
            <p:nvPr/>
          </p:nvSpPr>
          <p:spPr bwMode="auto">
            <a:xfrm>
              <a:off x="4419600" y="34290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latin typeface="Calibri" pitchFamily="34" charset="0"/>
                <a:cs typeface="Calibri" pitchFamily="34" charset="0"/>
              </a:endParaRPr>
            </a:p>
          </p:txBody>
        </p:sp>
        <p:cxnSp>
          <p:nvCxnSpPr>
            <p:cNvPr id="16" name="Straight Arrow Connector 15"/>
            <p:cNvCxnSpPr>
              <a:stCxn id="13" idx="4"/>
              <a:endCxn id="58" idx="0"/>
            </p:cNvCxnSpPr>
            <p:nvPr/>
          </p:nvCxnSpPr>
          <p:spPr bwMode="auto">
            <a:xfrm>
              <a:off x="4610100" y="3810000"/>
              <a:ext cx="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pic>
          <p:nvPicPr>
            <p:cNvPr id="18" name="Picture 17" descr="TP_tmp.png"/>
            <p:cNvPicPr>
              <a:picLocks noChangeAspect="1"/>
            </p:cNvPicPr>
            <p:nvPr>
              <p:custDataLst>
                <p:tags r:id="rId1"/>
              </p:custDataLst>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153688" y="2819400"/>
              <a:ext cx="152400" cy="174171"/>
            </a:xfrm>
            <a:prstGeom prst="rect">
              <a:avLst/>
            </a:prstGeom>
            <a:noFill/>
            <a:ln/>
            <a:effectLst/>
            <a:extLst>
              <a:ext uri="{909E8E84-426E-40dd-AFC4-6F175D3DCCD1}">
                <a14:hiddenFill xmlns="" xmlns:a14="http://schemas.microsoft.com/office/drawing/2010/main">
                  <a:solidFill>
                    <a:srgbClr val="FFFFFF">
                      <a:alpha val="0"/>
                    </a:srgbClr>
                  </a:solid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9" name="Picture 18" descr="TP_tmp.png"/>
            <p:cNvPicPr>
              <a:picLocks noChangeAspect="1"/>
            </p:cNvPicPr>
            <p:nvPr>
              <p:custDataLst>
                <p:tags r:id="rId2"/>
              </p:custDataLst>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4495800" y="3565317"/>
              <a:ext cx="230207" cy="177082"/>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21" name="Picture 20" descr="TP_tmp.png"/>
            <p:cNvPicPr>
              <a:picLocks noChangeAspect="1"/>
            </p:cNvPicPr>
            <p:nvPr>
              <p:custDataLst>
                <p:tags r:id="rId3"/>
              </p:custDataLst>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3886200" y="3556718"/>
              <a:ext cx="230207" cy="177082"/>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22" name="Picture 21" descr="TP_tmp.png"/>
            <p:cNvPicPr>
              <a:picLocks noChangeAspect="1"/>
            </p:cNvPicPr>
            <p:nvPr>
              <p:custDataLst>
                <p:tags r:id="rId4"/>
              </p:custDataLst>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3914112" y="4209808"/>
              <a:ext cx="177082" cy="177082"/>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23" name="Picture 22" descr="TP_tmp.png"/>
            <p:cNvPicPr>
              <a:picLocks noChangeAspect="1"/>
            </p:cNvPicPr>
            <p:nvPr>
              <p:custDataLst>
                <p:tags r:id="rId5"/>
              </p:custDataLst>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4513508" y="4202830"/>
              <a:ext cx="194791" cy="177083"/>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cxnSp>
          <p:nvCxnSpPr>
            <p:cNvPr id="32" name="Straight Arrow Connector 31"/>
            <p:cNvCxnSpPr>
              <a:stCxn id="61" idx="4"/>
              <a:endCxn id="57" idx="0"/>
            </p:cNvCxnSpPr>
            <p:nvPr/>
          </p:nvCxnSpPr>
          <p:spPr bwMode="auto">
            <a:xfrm>
              <a:off x="5600700" y="3886200"/>
              <a:ext cx="0" cy="2286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pic>
          <p:nvPicPr>
            <p:cNvPr id="50180" name="Picture 50179" descr="TP_tmp.png"/>
            <p:cNvPicPr>
              <a:picLocks noChangeAspect="1"/>
            </p:cNvPicPr>
            <p:nvPr>
              <p:custDataLst>
                <p:tags r:id="rId6"/>
              </p:custDataLst>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359006" y="3621087"/>
              <a:ext cx="453390" cy="188913"/>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52" name="Picture 51" descr="TP_tmp.png"/>
            <p:cNvPicPr>
              <a:picLocks noChangeAspect="1"/>
            </p:cNvPicPr>
            <p:nvPr>
              <p:custDataLst>
                <p:tags r:id="rId7"/>
              </p:custDataLst>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410200" y="4204956"/>
              <a:ext cx="371872" cy="177082"/>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50190" name="Picture 50189" descr="TP_tmp.png"/>
            <p:cNvPicPr>
              <a:picLocks noChangeAspect="1"/>
            </p:cNvPicPr>
            <p:nvPr>
              <p:custDataLst>
                <p:tags r:id="rId8"/>
              </p:custDataLst>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6019800" y="4191000"/>
              <a:ext cx="212499" cy="177083"/>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cxnSp>
          <p:nvCxnSpPr>
            <p:cNvPr id="41" name="Straight Arrow Connector 40"/>
            <p:cNvCxnSpPr>
              <a:stCxn id="11" idx="4"/>
              <a:endCxn id="86" idx="0"/>
            </p:cNvCxnSpPr>
            <p:nvPr/>
          </p:nvCxnSpPr>
          <p:spPr bwMode="auto">
            <a:xfrm>
              <a:off x="5219700" y="3087688"/>
              <a:ext cx="914400" cy="417512"/>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81" name="Straight Arrow Connector 80"/>
            <p:cNvCxnSpPr>
              <a:stCxn id="86" idx="4"/>
              <a:endCxn id="75" idx="0"/>
            </p:cNvCxnSpPr>
            <p:nvPr/>
          </p:nvCxnSpPr>
          <p:spPr bwMode="auto">
            <a:xfrm>
              <a:off x="6134100" y="3886200"/>
              <a:ext cx="0" cy="2286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pic>
          <p:nvPicPr>
            <p:cNvPr id="53" name="Picture 52" descr="TP_tmp.png"/>
            <p:cNvPicPr>
              <a:picLocks noChangeAspect="1"/>
            </p:cNvPicPr>
            <p:nvPr>
              <p:custDataLst>
                <p:tags r:id="rId9"/>
              </p:custDataLst>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6002092" y="3632917"/>
              <a:ext cx="247915" cy="177082"/>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
          <p:nvSpPr>
            <p:cNvPr id="47134" name="TextBox 53"/>
            <p:cNvSpPr txBox="1">
              <a:spLocks noChangeArrowheads="1"/>
            </p:cNvSpPr>
            <p:nvPr/>
          </p:nvSpPr>
          <p:spPr bwMode="auto">
            <a:xfrm>
              <a:off x="4876800" y="3505200"/>
              <a:ext cx="34336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latin typeface="Calibri" pitchFamily="34" charset="0"/>
                  <a:cs typeface="Calibri" pitchFamily="34" charset="0"/>
                </a:rPr>
                <a:t>…</a:t>
              </a:r>
            </a:p>
          </p:txBody>
        </p:sp>
        <p:sp>
          <p:nvSpPr>
            <p:cNvPr id="47135" name="TextBox 95"/>
            <p:cNvSpPr txBox="1">
              <a:spLocks noChangeArrowheads="1"/>
            </p:cNvSpPr>
            <p:nvPr/>
          </p:nvSpPr>
          <p:spPr bwMode="auto">
            <a:xfrm>
              <a:off x="4876800" y="4049713"/>
              <a:ext cx="34336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latin typeface="Calibri" pitchFamily="34" charset="0"/>
                  <a:cs typeface="Calibri" pitchFamily="34" charset="0"/>
                </a:rPr>
                <a:t>…</a:t>
              </a:r>
            </a:p>
          </p:txBody>
        </p:sp>
      </p:grpSp>
      <p:pic>
        <p:nvPicPr>
          <p:cNvPr id="3" name="Picture 2"/>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960100" y="-43329"/>
            <a:ext cx="1231900" cy="15367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0178">
                                            <p:txEl>
                                              <p:pRg st="10" end="1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017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p:cNvSpPr>
            <a:spLocks noGrp="1"/>
          </p:cNvSpPr>
          <p:nvPr>
            <p:ph type="title"/>
          </p:nvPr>
        </p:nvSpPr>
        <p:spPr>
          <a:xfrm>
            <a:off x="0" y="0"/>
            <a:ext cx="12192000" cy="1143000"/>
          </a:xfrm>
        </p:spPr>
        <p:txBody>
          <a:bodyPr/>
          <a:lstStyle/>
          <a:p>
            <a:r>
              <a:rPr lang="en-US" sz="4000" dirty="0" smtClean="0">
                <a:ea typeface="ＭＳ Ｐゴシック" pitchFamily="34" charset="-128"/>
              </a:rPr>
              <a:t>VE: Computational and Space Complexity</a:t>
            </a:r>
          </a:p>
        </p:txBody>
      </p:sp>
      <p:sp>
        <p:nvSpPr>
          <p:cNvPr id="51202" name="Content Placeholder 2"/>
          <p:cNvSpPr>
            <a:spLocks noGrp="1"/>
          </p:cNvSpPr>
          <p:nvPr>
            <p:ph idx="1"/>
          </p:nvPr>
        </p:nvSpPr>
        <p:spPr>
          <a:xfrm>
            <a:off x="1295400" y="1397001"/>
            <a:ext cx="9753600" cy="4729164"/>
          </a:xfrm>
        </p:spPr>
        <p:txBody>
          <a:bodyPr/>
          <a:lstStyle/>
          <a:p>
            <a:r>
              <a:rPr lang="en-US" sz="2400" dirty="0" smtClean="0">
                <a:ea typeface="ＭＳ Ｐゴシック" pitchFamily="34" charset="-128"/>
              </a:rPr>
              <a:t>The computational and space complexity of variable elimination is determined by the largest factor</a:t>
            </a:r>
          </a:p>
          <a:p>
            <a:endParaRPr lang="en-US" sz="2400" dirty="0" smtClean="0">
              <a:ea typeface="ＭＳ Ｐゴシック" pitchFamily="34" charset="-128"/>
            </a:endParaRPr>
          </a:p>
          <a:p>
            <a:r>
              <a:rPr lang="en-US" sz="2400" dirty="0" smtClean="0">
                <a:ea typeface="ＭＳ Ｐゴシック" pitchFamily="34" charset="-128"/>
              </a:rPr>
              <a:t>The elimination ordering can greatly affect the size of the largest factor.  </a:t>
            </a:r>
          </a:p>
          <a:p>
            <a:pPr lvl="1"/>
            <a:r>
              <a:rPr lang="en-US" sz="2000" dirty="0" smtClean="0">
                <a:ea typeface="ＭＳ Ｐゴシック" pitchFamily="34" charset="-128"/>
              </a:rPr>
              <a:t>E.g., previous slide</a:t>
            </a:r>
            <a:r>
              <a:rPr lang="en-US" altLang="en-US" sz="2000" dirty="0" smtClean="0">
                <a:ea typeface="ＭＳ Ｐゴシック" pitchFamily="34" charset="-128"/>
              </a:rPr>
              <a:t>’</a:t>
            </a:r>
            <a:r>
              <a:rPr lang="en-US" sz="2000" dirty="0" smtClean="0">
                <a:ea typeface="ＭＳ Ｐゴシック" pitchFamily="34" charset="-128"/>
              </a:rPr>
              <a:t>s example 2</a:t>
            </a:r>
            <a:r>
              <a:rPr lang="en-US" sz="2000" baseline="30000" dirty="0" smtClean="0">
                <a:ea typeface="ＭＳ Ｐゴシック" pitchFamily="34" charset="-128"/>
              </a:rPr>
              <a:t>n</a:t>
            </a:r>
            <a:r>
              <a:rPr lang="en-US" sz="2000" dirty="0" smtClean="0">
                <a:ea typeface="ＭＳ Ｐゴシック" pitchFamily="34" charset="-128"/>
              </a:rPr>
              <a:t> vs. 2</a:t>
            </a:r>
          </a:p>
          <a:p>
            <a:endParaRPr lang="en-US" sz="2400" dirty="0" smtClean="0">
              <a:ea typeface="ＭＳ Ｐゴシック" pitchFamily="34" charset="-128"/>
            </a:endParaRPr>
          </a:p>
          <a:p>
            <a:r>
              <a:rPr lang="en-US" sz="2400" dirty="0" smtClean="0">
                <a:ea typeface="ＭＳ Ｐゴシック" pitchFamily="34" charset="-128"/>
              </a:rPr>
              <a:t>Does there always exist an ordering that only results in small factors?</a:t>
            </a:r>
          </a:p>
          <a:p>
            <a:pPr lvl="1"/>
            <a:r>
              <a:rPr lang="en-US" sz="2000" dirty="0" smtClean="0">
                <a:solidFill>
                  <a:srgbClr val="FF0000"/>
                </a:solidFill>
                <a:ea typeface="ＭＳ Ｐゴシック" pitchFamily="34" charset="-128"/>
              </a:rPr>
              <a:t>No!</a:t>
            </a:r>
          </a:p>
          <a:p>
            <a:endParaRPr lang="en-US" dirty="0" smtClean="0">
              <a:ea typeface="ＭＳ Ｐゴシック"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02">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1202">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1202">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120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p:txBody>
          <a:bodyPr/>
          <a:lstStyle/>
          <a:p>
            <a:r>
              <a:rPr lang="en-US" smtClean="0">
                <a:ea typeface="ＭＳ Ｐゴシック" pitchFamily="34" charset="-128"/>
              </a:rPr>
              <a:t>Worst Case Complexity?</a:t>
            </a:r>
          </a:p>
        </p:txBody>
      </p:sp>
      <p:sp>
        <p:nvSpPr>
          <p:cNvPr id="52226" name="Content Placeholder 2"/>
          <p:cNvSpPr>
            <a:spLocks noGrp="1"/>
          </p:cNvSpPr>
          <p:nvPr>
            <p:ph idx="1"/>
          </p:nvPr>
        </p:nvSpPr>
        <p:spPr>
          <a:xfrm>
            <a:off x="304800" y="1219200"/>
            <a:ext cx="11430000" cy="5867400"/>
          </a:xfrm>
        </p:spPr>
        <p:txBody>
          <a:bodyPr/>
          <a:lstStyle/>
          <a:p>
            <a:r>
              <a:rPr lang="en-US" sz="2400" dirty="0" smtClean="0">
                <a:ea typeface="ＭＳ Ｐゴシック" pitchFamily="34" charset="-128"/>
              </a:rPr>
              <a:t>CSP:  </a:t>
            </a:r>
          </a:p>
          <a:p>
            <a:endParaRPr lang="en-US" sz="1400" dirty="0" smtClean="0">
              <a:ea typeface="ＭＳ Ｐゴシック" pitchFamily="34" charset="-128"/>
            </a:endParaRPr>
          </a:p>
          <a:p>
            <a:endParaRPr lang="en-US" sz="1400" dirty="0" smtClean="0">
              <a:ea typeface="ＭＳ Ｐゴシック" pitchFamily="34" charset="-128"/>
            </a:endParaRPr>
          </a:p>
          <a:p>
            <a:endParaRPr lang="en-US" sz="1400" dirty="0" smtClean="0">
              <a:ea typeface="ＭＳ Ｐゴシック" pitchFamily="34" charset="-128"/>
            </a:endParaRPr>
          </a:p>
          <a:p>
            <a:endParaRPr lang="en-US" sz="1400" dirty="0" smtClean="0">
              <a:ea typeface="ＭＳ Ｐゴシック" pitchFamily="34" charset="-128"/>
            </a:endParaRPr>
          </a:p>
          <a:p>
            <a:endParaRPr lang="en-US" sz="1400" dirty="0" smtClean="0">
              <a:ea typeface="ＭＳ Ｐゴシック" pitchFamily="34" charset="-128"/>
            </a:endParaRPr>
          </a:p>
          <a:p>
            <a:endParaRPr lang="en-US" sz="1400" dirty="0" smtClean="0">
              <a:ea typeface="ＭＳ Ｐゴシック" pitchFamily="34" charset="-128"/>
            </a:endParaRPr>
          </a:p>
          <a:p>
            <a:endParaRPr lang="en-US" sz="1400" dirty="0" smtClean="0">
              <a:ea typeface="ＭＳ Ｐゴシック" pitchFamily="34" charset="-128"/>
            </a:endParaRPr>
          </a:p>
          <a:p>
            <a:endParaRPr lang="en-US" sz="1400" dirty="0" smtClean="0">
              <a:ea typeface="ＭＳ Ｐゴシック" pitchFamily="34" charset="-128"/>
            </a:endParaRPr>
          </a:p>
          <a:p>
            <a:endParaRPr lang="en-US" sz="1400" dirty="0" smtClean="0">
              <a:ea typeface="ＭＳ Ｐゴシック" pitchFamily="34" charset="-128"/>
            </a:endParaRPr>
          </a:p>
          <a:p>
            <a:endParaRPr lang="en-US" sz="1400" dirty="0" smtClean="0">
              <a:ea typeface="ＭＳ Ｐゴシック" pitchFamily="34" charset="-128"/>
            </a:endParaRPr>
          </a:p>
          <a:p>
            <a:endParaRPr lang="en-US" sz="1400" dirty="0" smtClean="0">
              <a:ea typeface="ＭＳ Ｐゴシック" pitchFamily="34" charset="-128"/>
            </a:endParaRPr>
          </a:p>
          <a:p>
            <a:endParaRPr lang="en-US" sz="1400" dirty="0" smtClean="0">
              <a:ea typeface="ＭＳ Ｐゴシック" pitchFamily="34" charset="-128"/>
            </a:endParaRPr>
          </a:p>
          <a:p>
            <a:endParaRPr lang="en-US" sz="1400" dirty="0" smtClean="0">
              <a:ea typeface="ＭＳ Ｐゴシック" pitchFamily="34" charset="-128"/>
            </a:endParaRPr>
          </a:p>
          <a:p>
            <a:endParaRPr lang="en-US" sz="1400" dirty="0">
              <a:ea typeface="ＭＳ Ｐゴシック" pitchFamily="34" charset="-128"/>
            </a:endParaRPr>
          </a:p>
          <a:p>
            <a:endParaRPr lang="en-US" sz="1400" dirty="0" smtClean="0">
              <a:ea typeface="ＭＳ Ｐゴシック" pitchFamily="34" charset="-128"/>
            </a:endParaRPr>
          </a:p>
          <a:p>
            <a:endParaRPr lang="en-US" sz="1600" dirty="0" smtClean="0">
              <a:ea typeface="ＭＳ Ｐゴシック" pitchFamily="34" charset="-128"/>
            </a:endParaRPr>
          </a:p>
          <a:p>
            <a:r>
              <a:rPr lang="en-US" sz="2000" dirty="0" smtClean="0">
                <a:ea typeface="ＭＳ Ｐゴシック" pitchFamily="34" charset="-128"/>
              </a:rPr>
              <a:t>If we can answer P(z) equal to zero or not, we answered whether the 3-SAT problem has a solution.</a:t>
            </a:r>
          </a:p>
          <a:p>
            <a:pPr lvl="4"/>
            <a:endParaRPr lang="en-US" sz="900" dirty="0" smtClean="0">
              <a:ea typeface="ＭＳ Ｐゴシック" pitchFamily="34" charset="-128"/>
            </a:endParaRPr>
          </a:p>
          <a:p>
            <a:r>
              <a:rPr lang="en-US" sz="2000" dirty="0" smtClean="0">
                <a:ea typeface="ＭＳ Ｐゴシック" pitchFamily="34" charset="-128"/>
              </a:rPr>
              <a:t>Hence inference in Bayes</a:t>
            </a:r>
            <a:r>
              <a:rPr lang="en-US" altLang="en-US" sz="2000" dirty="0" smtClean="0">
                <a:ea typeface="ＭＳ Ｐゴシック" pitchFamily="34" charset="-128"/>
              </a:rPr>
              <a:t>’</a:t>
            </a:r>
            <a:r>
              <a:rPr lang="en-US" sz="2000" dirty="0" smtClean="0">
                <a:ea typeface="ＭＳ Ｐゴシック" pitchFamily="34" charset="-128"/>
              </a:rPr>
              <a:t> nets is NP-hard.  No known efficient probabilistic inference in general.</a:t>
            </a:r>
          </a:p>
        </p:txBody>
      </p:sp>
      <p:grpSp>
        <p:nvGrpSpPr>
          <p:cNvPr id="2" name="Group 1"/>
          <p:cNvGrpSpPr/>
          <p:nvPr/>
        </p:nvGrpSpPr>
        <p:grpSpPr>
          <a:xfrm>
            <a:off x="3124200" y="2286000"/>
            <a:ext cx="7848600" cy="3124200"/>
            <a:chOff x="3124200" y="2286000"/>
            <a:chExt cx="7848600" cy="3124200"/>
          </a:xfrm>
        </p:grpSpPr>
        <p:cxnSp>
          <p:nvCxnSpPr>
            <p:cNvPr id="18" name="Straight Arrow Connector 17"/>
            <p:cNvCxnSpPr>
              <a:stCxn id="16" idx="4"/>
              <a:endCxn id="116" idx="0"/>
            </p:cNvCxnSpPr>
            <p:nvPr/>
          </p:nvCxnSpPr>
          <p:spPr bwMode="auto">
            <a:xfrm flipH="1">
              <a:off x="3314700" y="2667000"/>
              <a:ext cx="2286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grpSp>
          <p:nvGrpSpPr>
            <p:cNvPr id="49157" name="Group 1"/>
            <p:cNvGrpSpPr>
              <a:grpSpLocks/>
            </p:cNvGrpSpPr>
            <p:nvPr/>
          </p:nvGrpSpPr>
          <p:grpSpPr bwMode="auto">
            <a:xfrm>
              <a:off x="3352800" y="2286000"/>
              <a:ext cx="381000" cy="381000"/>
              <a:chOff x="2438400" y="3429000"/>
              <a:chExt cx="381000" cy="381000"/>
            </a:xfrm>
          </p:grpSpPr>
          <p:sp>
            <p:nvSpPr>
              <p:cNvPr id="16" name="Oval 15"/>
              <p:cNvSpPr/>
              <p:nvPr/>
            </p:nvSpPr>
            <p:spPr bwMode="auto">
              <a:xfrm>
                <a:off x="2438400" y="34290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1" name="Picture 20" descr="TP_tmp.png"/>
              <p:cNvPicPr>
                <a:picLocks noChangeAspect="1"/>
              </p:cNvPicPr>
              <p:nvPr>
                <p:custDataLst>
                  <p:tags r:id="rId31"/>
                </p:custDataLst>
              </p:nvPr>
            </p:nvPicPr>
            <p:blipFill>
              <a:blip r:embed="rId3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2514600" y="3556718"/>
                <a:ext cx="230207" cy="177082"/>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grpSp>
          <p:nvGrpSpPr>
            <p:cNvPr id="49158" name="Group 52229"/>
            <p:cNvGrpSpPr>
              <a:grpSpLocks/>
            </p:cNvGrpSpPr>
            <p:nvPr/>
          </p:nvGrpSpPr>
          <p:grpSpPr bwMode="auto">
            <a:xfrm>
              <a:off x="4419600" y="2286000"/>
              <a:ext cx="381000" cy="381000"/>
              <a:chOff x="2057400" y="1828800"/>
              <a:chExt cx="381000" cy="381000"/>
            </a:xfrm>
          </p:grpSpPr>
          <p:sp>
            <p:nvSpPr>
              <p:cNvPr id="38" name="Oval 37"/>
              <p:cNvSpPr/>
              <p:nvPr/>
            </p:nvSpPr>
            <p:spPr bwMode="auto">
              <a:xfrm>
                <a:off x="2057400" y="18288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52228" name="Picture 52227" descr="TP_tmp.png"/>
              <p:cNvPicPr>
                <a:picLocks noChangeAspect="1"/>
              </p:cNvPicPr>
              <p:nvPr>
                <p:custDataLst>
                  <p:tags r:id="rId30"/>
                </p:custDataLst>
              </p:nvPr>
            </p:nvPicPr>
            <p:blipFill>
              <a:blip r:embed="rId3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2133600" y="1956518"/>
                <a:ext cx="230207" cy="177082"/>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grpSp>
          <p:nvGrpSpPr>
            <p:cNvPr id="49159" name="Group 52232"/>
            <p:cNvGrpSpPr>
              <a:grpSpLocks/>
            </p:cNvGrpSpPr>
            <p:nvPr/>
          </p:nvGrpSpPr>
          <p:grpSpPr bwMode="auto">
            <a:xfrm>
              <a:off x="5486400" y="2286000"/>
              <a:ext cx="381000" cy="381000"/>
              <a:chOff x="3124200" y="1828800"/>
              <a:chExt cx="381000" cy="381000"/>
            </a:xfrm>
          </p:grpSpPr>
          <p:sp>
            <p:nvSpPr>
              <p:cNvPr id="44" name="Oval 43"/>
              <p:cNvSpPr/>
              <p:nvPr/>
            </p:nvSpPr>
            <p:spPr bwMode="auto">
              <a:xfrm>
                <a:off x="3124200" y="18288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52231" name="Picture 52230" descr="TP_tmp.png"/>
              <p:cNvPicPr>
                <a:picLocks noChangeAspect="1"/>
              </p:cNvPicPr>
              <p:nvPr>
                <p:custDataLst>
                  <p:tags r:id="rId29"/>
                </p:custDataLst>
              </p:nvPr>
            </p:nvPicPr>
            <p:blipFill>
              <a:blip r:embed="rId3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3200400" y="1956518"/>
                <a:ext cx="230207" cy="177082"/>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grpSp>
          <p:nvGrpSpPr>
            <p:cNvPr id="49160" name="Group 52235"/>
            <p:cNvGrpSpPr>
              <a:grpSpLocks/>
            </p:cNvGrpSpPr>
            <p:nvPr/>
          </p:nvGrpSpPr>
          <p:grpSpPr bwMode="auto">
            <a:xfrm>
              <a:off x="6553200" y="2286000"/>
              <a:ext cx="381000" cy="381000"/>
              <a:chOff x="4191000" y="1828800"/>
              <a:chExt cx="381000" cy="381000"/>
            </a:xfrm>
          </p:grpSpPr>
          <p:sp>
            <p:nvSpPr>
              <p:cNvPr id="50" name="Oval 49"/>
              <p:cNvSpPr/>
              <p:nvPr/>
            </p:nvSpPr>
            <p:spPr bwMode="auto">
              <a:xfrm>
                <a:off x="4191000" y="18288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52234" name="Picture 52233" descr="TP_tmp.png"/>
              <p:cNvPicPr>
                <a:picLocks noChangeAspect="1"/>
              </p:cNvPicPr>
              <p:nvPr>
                <p:custDataLst>
                  <p:tags r:id="rId28"/>
                </p:custDataLst>
              </p:nvPr>
            </p:nvPicPr>
            <p:blipFill>
              <a:blip r:embed="rId3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4267200" y="1956518"/>
                <a:ext cx="230207" cy="177082"/>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grpSp>
          <p:nvGrpSpPr>
            <p:cNvPr id="49161" name="Group 52238"/>
            <p:cNvGrpSpPr>
              <a:grpSpLocks/>
            </p:cNvGrpSpPr>
            <p:nvPr/>
          </p:nvGrpSpPr>
          <p:grpSpPr bwMode="auto">
            <a:xfrm>
              <a:off x="7620000" y="2286000"/>
              <a:ext cx="381000" cy="381000"/>
              <a:chOff x="5257800" y="1828800"/>
              <a:chExt cx="381000" cy="381000"/>
            </a:xfrm>
          </p:grpSpPr>
          <p:sp>
            <p:nvSpPr>
              <p:cNvPr id="56" name="Oval 55"/>
              <p:cNvSpPr/>
              <p:nvPr/>
            </p:nvSpPr>
            <p:spPr bwMode="auto">
              <a:xfrm>
                <a:off x="5257800" y="18288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52237" name="Picture 52236" descr="TP_tmp.png"/>
              <p:cNvPicPr>
                <a:picLocks noChangeAspect="1"/>
              </p:cNvPicPr>
              <p:nvPr>
                <p:custDataLst>
                  <p:tags r:id="rId27"/>
                </p:custDataLst>
              </p:nvPr>
            </p:nvPicPr>
            <p:blipFill>
              <a:blip r:embed="rId3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334000" y="1956518"/>
                <a:ext cx="230207" cy="177082"/>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grpSp>
          <p:nvGrpSpPr>
            <p:cNvPr id="49162" name="Group 52241"/>
            <p:cNvGrpSpPr>
              <a:grpSpLocks/>
            </p:cNvGrpSpPr>
            <p:nvPr/>
          </p:nvGrpSpPr>
          <p:grpSpPr bwMode="auto">
            <a:xfrm>
              <a:off x="8686800" y="2286000"/>
              <a:ext cx="381000" cy="381000"/>
              <a:chOff x="6324600" y="1828800"/>
              <a:chExt cx="381000" cy="381000"/>
            </a:xfrm>
          </p:grpSpPr>
          <p:sp>
            <p:nvSpPr>
              <p:cNvPr id="62" name="Oval 61"/>
              <p:cNvSpPr/>
              <p:nvPr/>
            </p:nvSpPr>
            <p:spPr bwMode="auto">
              <a:xfrm>
                <a:off x="6324600" y="18288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52240" name="Picture 52239" descr="TP_tmp.png"/>
              <p:cNvPicPr>
                <a:picLocks noChangeAspect="1"/>
              </p:cNvPicPr>
              <p:nvPr>
                <p:custDataLst>
                  <p:tags r:id="rId26"/>
                </p:custDataLst>
              </p:nvPr>
            </p:nvPicPr>
            <p:blipFill>
              <a:blip r:embed="rId3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6400800" y="1956518"/>
                <a:ext cx="230207" cy="177082"/>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grpSp>
          <p:nvGrpSpPr>
            <p:cNvPr id="49163" name="Group 52244"/>
            <p:cNvGrpSpPr>
              <a:grpSpLocks/>
            </p:cNvGrpSpPr>
            <p:nvPr/>
          </p:nvGrpSpPr>
          <p:grpSpPr bwMode="auto">
            <a:xfrm>
              <a:off x="9753600" y="2286000"/>
              <a:ext cx="381000" cy="381000"/>
              <a:chOff x="7391400" y="1828800"/>
              <a:chExt cx="381000" cy="381000"/>
            </a:xfrm>
          </p:grpSpPr>
          <p:sp>
            <p:nvSpPr>
              <p:cNvPr id="68" name="Oval 67"/>
              <p:cNvSpPr/>
              <p:nvPr/>
            </p:nvSpPr>
            <p:spPr bwMode="auto">
              <a:xfrm>
                <a:off x="7391400" y="18288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52243" name="Picture 52242" descr="TP_tmp.png"/>
              <p:cNvPicPr>
                <a:picLocks noChangeAspect="1"/>
              </p:cNvPicPr>
              <p:nvPr>
                <p:custDataLst>
                  <p:tags r:id="rId25"/>
                </p:custDataLst>
              </p:nvPr>
            </p:nvPicPr>
            <p:blipFill>
              <a:blip r:embed="rId4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7467600" y="1956518"/>
                <a:ext cx="230207" cy="177082"/>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grpSp>
          <p:nvGrpSpPr>
            <p:cNvPr id="49164" name="Group 52253"/>
            <p:cNvGrpSpPr>
              <a:grpSpLocks/>
            </p:cNvGrpSpPr>
            <p:nvPr/>
          </p:nvGrpSpPr>
          <p:grpSpPr bwMode="auto">
            <a:xfrm>
              <a:off x="3124200" y="3048000"/>
              <a:ext cx="381000" cy="381000"/>
              <a:chOff x="762000" y="2743200"/>
              <a:chExt cx="381000" cy="381000"/>
            </a:xfrm>
          </p:grpSpPr>
          <p:sp>
            <p:nvSpPr>
              <p:cNvPr id="116" name="Oval 115"/>
              <p:cNvSpPr/>
              <p:nvPr/>
            </p:nvSpPr>
            <p:spPr bwMode="auto">
              <a:xfrm>
                <a:off x="762000" y="2743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52252" name="Picture 52251" descr="TP_tmp.png"/>
              <p:cNvPicPr>
                <a:picLocks noChangeAspect="1"/>
              </p:cNvPicPr>
              <p:nvPr>
                <p:custDataLst>
                  <p:tags r:id="rId24"/>
                </p:custDataLst>
              </p:nvPr>
            </p:nvPicPr>
            <p:blipFill>
              <a:blip r:embed="rId4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64763" y="2870918"/>
                <a:ext cx="177082" cy="177082"/>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grpSp>
          <p:nvGrpSpPr>
            <p:cNvPr id="49165" name="Group 225"/>
            <p:cNvGrpSpPr>
              <a:grpSpLocks/>
            </p:cNvGrpSpPr>
            <p:nvPr/>
          </p:nvGrpSpPr>
          <p:grpSpPr bwMode="auto">
            <a:xfrm>
              <a:off x="4191000" y="3048000"/>
              <a:ext cx="381000" cy="381000"/>
              <a:chOff x="1828800" y="2743200"/>
              <a:chExt cx="381000" cy="381000"/>
            </a:xfrm>
          </p:grpSpPr>
          <p:sp>
            <p:nvSpPr>
              <p:cNvPr id="122" name="Oval 121"/>
              <p:cNvSpPr/>
              <p:nvPr/>
            </p:nvSpPr>
            <p:spPr bwMode="auto">
              <a:xfrm>
                <a:off x="1828800" y="2743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52255" name="Picture 52254" descr="TP_tmp.png"/>
              <p:cNvPicPr>
                <a:picLocks noChangeAspect="1"/>
              </p:cNvPicPr>
              <p:nvPr>
                <p:custDataLst>
                  <p:tags r:id="rId23"/>
                </p:custDataLst>
              </p:nvPr>
            </p:nvPicPr>
            <p:blipFill>
              <a:blip r:embed="rId4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922708" y="2870918"/>
                <a:ext cx="194791" cy="177083"/>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grpSp>
          <p:nvGrpSpPr>
            <p:cNvPr id="49166" name="Group 229"/>
            <p:cNvGrpSpPr>
              <a:grpSpLocks/>
            </p:cNvGrpSpPr>
            <p:nvPr/>
          </p:nvGrpSpPr>
          <p:grpSpPr bwMode="auto">
            <a:xfrm>
              <a:off x="5257800" y="3048000"/>
              <a:ext cx="381000" cy="381000"/>
              <a:chOff x="2895600" y="2743200"/>
              <a:chExt cx="381000" cy="381000"/>
            </a:xfrm>
          </p:grpSpPr>
          <p:sp>
            <p:nvSpPr>
              <p:cNvPr id="128" name="Oval 127"/>
              <p:cNvSpPr/>
              <p:nvPr/>
            </p:nvSpPr>
            <p:spPr bwMode="auto">
              <a:xfrm>
                <a:off x="2895600" y="2743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27" name="Picture 226" descr="TP_tmp.png"/>
              <p:cNvPicPr>
                <a:picLocks noChangeAspect="1"/>
              </p:cNvPicPr>
              <p:nvPr>
                <p:custDataLst>
                  <p:tags r:id="rId22"/>
                </p:custDataLst>
              </p:nvPr>
            </p:nvPicPr>
            <p:blipFill>
              <a:blip r:embed="rId4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2989508" y="2870918"/>
                <a:ext cx="194791" cy="177083"/>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grpSp>
          <p:nvGrpSpPr>
            <p:cNvPr id="49167" name="Group 232"/>
            <p:cNvGrpSpPr>
              <a:grpSpLocks/>
            </p:cNvGrpSpPr>
            <p:nvPr/>
          </p:nvGrpSpPr>
          <p:grpSpPr bwMode="auto">
            <a:xfrm>
              <a:off x="6324600" y="3048000"/>
              <a:ext cx="381000" cy="381000"/>
              <a:chOff x="3962400" y="2743200"/>
              <a:chExt cx="381000" cy="381000"/>
            </a:xfrm>
          </p:grpSpPr>
          <p:sp>
            <p:nvSpPr>
              <p:cNvPr id="134" name="Oval 133"/>
              <p:cNvSpPr/>
              <p:nvPr/>
            </p:nvSpPr>
            <p:spPr bwMode="auto">
              <a:xfrm>
                <a:off x="3962400" y="2743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31" name="Picture 230" descr="TP_tmp.png"/>
              <p:cNvPicPr>
                <a:picLocks noChangeAspect="1"/>
              </p:cNvPicPr>
              <p:nvPr>
                <p:custDataLst>
                  <p:tags r:id="rId21"/>
                </p:custDataLst>
              </p:nvPr>
            </p:nvPicPr>
            <p:blipFill>
              <a:blip r:embed="rId4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4056308" y="2870918"/>
                <a:ext cx="194791" cy="177083"/>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grpSp>
          <p:nvGrpSpPr>
            <p:cNvPr id="49168" name="Group 235"/>
            <p:cNvGrpSpPr>
              <a:grpSpLocks/>
            </p:cNvGrpSpPr>
            <p:nvPr/>
          </p:nvGrpSpPr>
          <p:grpSpPr bwMode="auto">
            <a:xfrm>
              <a:off x="7391400" y="3048000"/>
              <a:ext cx="381000" cy="381000"/>
              <a:chOff x="5029200" y="2743200"/>
              <a:chExt cx="381000" cy="381000"/>
            </a:xfrm>
          </p:grpSpPr>
          <p:sp>
            <p:nvSpPr>
              <p:cNvPr id="140" name="Oval 139"/>
              <p:cNvSpPr/>
              <p:nvPr/>
            </p:nvSpPr>
            <p:spPr bwMode="auto">
              <a:xfrm>
                <a:off x="5029200" y="2743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34" name="Picture 233" descr="TP_tmp.png"/>
              <p:cNvPicPr>
                <a:picLocks noChangeAspect="1"/>
              </p:cNvPicPr>
              <p:nvPr>
                <p:custDataLst>
                  <p:tags r:id="rId20"/>
                </p:custDataLst>
              </p:nvPr>
            </p:nvPicPr>
            <p:blipFill>
              <a:blip r:embed="rId4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123108" y="2870918"/>
                <a:ext cx="194791" cy="177083"/>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grpSp>
          <p:nvGrpSpPr>
            <p:cNvPr id="49169" name="Group 238"/>
            <p:cNvGrpSpPr>
              <a:grpSpLocks/>
            </p:cNvGrpSpPr>
            <p:nvPr/>
          </p:nvGrpSpPr>
          <p:grpSpPr bwMode="auto">
            <a:xfrm>
              <a:off x="8458200" y="3048000"/>
              <a:ext cx="381000" cy="381000"/>
              <a:chOff x="6096000" y="2743200"/>
              <a:chExt cx="381000" cy="381000"/>
            </a:xfrm>
          </p:grpSpPr>
          <p:sp>
            <p:nvSpPr>
              <p:cNvPr id="146" name="Oval 145"/>
              <p:cNvSpPr/>
              <p:nvPr/>
            </p:nvSpPr>
            <p:spPr bwMode="auto">
              <a:xfrm>
                <a:off x="6096000" y="2743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37" name="Picture 236" descr="TP_tmp.png"/>
              <p:cNvPicPr>
                <a:picLocks noChangeAspect="1"/>
              </p:cNvPicPr>
              <p:nvPr>
                <p:custDataLst>
                  <p:tags r:id="rId19"/>
                </p:custDataLst>
              </p:nvPr>
            </p:nvPicPr>
            <p:blipFill>
              <a:blip r:embed="rId4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6189908" y="2870918"/>
                <a:ext cx="194791" cy="177083"/>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grpSp>
          <p:nvGrpSpPr>
            <p:cNvPr id="49170" name="Group 241"/>
            <p:cNvGrpSpPr>
              <a:grpSpLocks/>
            </p:cNvGrpSpPr>
            <p:nvPr/>
          </p:nvGrpSpPr>
          <p:grpSpPr bwMode="auto">
            <a:xfrm>
              <a:off x="9525000" y="3048000"/>
              <a:ext cx="381000" cy="381000"/>
              <a:chOff x="7162800" y="2743200"/>
              <a:chExt cx="381000" cy="381000"/>
            </a:xfrm>
          </p:grpSpPr>
          <p:sp>
            <p:nvSpPr>
              <p:cNvPr id="152" name="Oval 151"/>
              <p:cNvSpPr/>
              <p:nvPr/>
            </p:nvSpPr>
            <p:spPr bwMode="auto">
              <a:xfrm>
                <a:off x="7162800" y="2743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40" name="Picture 239" descr="TP_tmp.png"/>
              <p:cNvPicPr>
                <a:picLocks noChangeAspect="1"/>
              </p:cNvPicPr>
              <p:nvPr>
                <p:custDataLst>
                  <p:tags r:id="rId18"/>
                </p:custDataLst>
              </p:nvPr>
            </p:nvPicPr>
            <p:blipFill>
              <a:blip r:embed="rId4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7256708" y="2870918"/>
                <a:ext cx="194791" cy="177083"/>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grpSp>
          <p:nvGrpSpPr>
            <p:cNvPr id="49171" name="Group 244"/>
            <p:cNvGrpSpPr>
              <a:grpSpLocks/>
            </p:cNvGrpSpPr>
            <p:nvPr/>
          </p:nvGrpSpPr>
          <p:grpSpPr bwMode="auto">
            <a:xfrm>
              <a:off x="10591800" y="3048000"/>
              <a:ext cx="381000" cy="381000"/>
              <a:chOff x="8229600" y="2743200"/>
              <a:chExt cx="381000" cy="381000"/>
            </a:xfrm>
          </p:grpSpPr>
          <p:sp>
            <p:nvSpPr>
              <p:cNvPr id="155" name="Oval 154"/>
              <p:cNvSpPr/>
              <p:nvPr/>
            </p:nvSpPr>
            <p:spPr bwMode="auto">
              <a:xfrm>
                <a:off x="8229600" y="2743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43" name="Picture 242" descr="TP_tmp.png"/>
              <p:cNvPicPr>
                <a:picLocks noChangeAspect="1"/>
              </p:cNvPicPr>
              <p:nvPr>
                <p:custDataLst>
                  <p:tags r:id="rId17"/>
                </p:custDataLst>
              </p:nvPr>
            </p:nvPicPr>
            <p:blipFill>
              <a:blip r:embed="rId4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23508" y="2870918"/>
                <a:ext cx="194791" cy="177083"/>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grpSp>
          <p:nvGrpSpPr>
            <p:cNvPr id="49172" name="Group 247"/>
            <p:cNvGrpSpPr>
              <a:grpSpLocks/>
            </p:cNvGrpSpPr>
            <p:nvPr/>
          </p:nvGrpSpPr>
          <p:grpSpPr bwMode="auto">
            <a:xfrm>
              <a:off x="3657600" y="3733800"/>
              <a:ext cx="381000" cy="381000"/>
              <a:chOff x="1295400" y="3276600"/>
              <a:chExt cx="381000" cy="381000"/>
            </a:xfrm>
          </p:grpSpPr>
          <p:sp>
            <p:nvSpPr>
              <p:cNvPr id="164" name="Oval 163"/>
              <p:cNvSpPr/>
              <p:nvPr/>
            </p:nvSpPr>
            <p:spPr bwMode="auto">
              <a:xfrm>
                <a:off x="1295400" y="32766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46" name="Picture 245" descr="TP_tmp.png"/>
              <p:cNvPicPr>
                <a:picLocks noChangeAspect="1"/>
              </p:cNvPicPr>
              <p:nvPr>
                <p:custDataLst>
                  <p:tags r:id="rId16"/>
                </p:custDataLst>
              </p:nvPr>
            </p:nvPicPr>
            <p:blipFill>
              <a:blip r:embed="rId4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336183" y="3404318"/>
                <a:ext cx="301040" cy="194791"/>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grpSp>
          <p:nvGrpSpPr>
            <p:cNvPr id="49173" name="Group 204"/>
            <p:cNvGrpSpPr>
              <a:grpSpLocks/>
            </p:cNvGrpSpPr>
            <p:nvPr/>
          </p:nvGrpSpPr>
          <p:grpSpPr bwMode="auto">
            <a:xfrm>
              <a:off x="5791200" y="3733800"/>
              <a:ext cx="381000" cy="381000"/>
              <a:chOff x="3429000" y="3276600"/>
              <a:chExt cx="381000" cy="381000"/>
            </a:xfrm>
          </p:grpSpPr>
          <p:sp>
            <p:nvSpPr>
              <p:cNvPr id="170" name="Oval 169"/>
              <p:cNvSpPr/>
              <p:nvPr/>
            </p:nvSpPr>
            <p:spPr bwMode="auto">
              <a:xfrm>
                <a:off x="3429000" y="32766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03" name="Picture 202" descr="TP_tmp.png"/>
              <p:cNvPicPr>
                <a:picLocks noChangeAspect="1"/>
              </p:cNvPicPr>
              <p:nvPr>
                <p:custDataLst>
                  <p:tags r:id="rId15"/>
                </p:custDataLst>
              </p:nvPr>
            </p:nvPicPr>
            <p:blipFill>
              <a:blip r:embed="rId5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3469784" y="3404318"/>
                <a:ext cx="301040" cy="194791"/>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grpSp>
          <p:nvGrpSpPr>
            <p:cNvPr id="49174" name="Group 253"/>
            <p:cNvGrpSpPr>
              <a:grpSpLocks/>
            </p:cNvGrpSpPr>
            <p:nvPr/>
          </p:nvGrpSpPr>
          <p:grpSpPr bwMode="auto">
            <a:xfrm>
              <a:off x="7924800" y="3733800"/>
              <a:ext cx="381000" cy="381000"/>
              <a:chOff x="5562600" y="3276600"/>
              <a:chExt cx="381000" cy="381000"/>
            </a:xfrm>
          </p:grpSpPr>
          <p:sp>
            <p:nvSpPr>
              <p:cNvPr id="176" name="Oval 175"/>
              <p:cNvSpPr/>
              <p:nvPr/>
            </p:nvSpPr>
            <p:spPr bwMode="auto">
              <a:xfrm>
                <a:off x="5562600" y="32766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52" name="Picture 251" descr="TP_tmp.png"/>
              <p:cNvPicPr>
                <a:picLocks noChangeAspect="1"/>
              </p:cNvPicPr>
              <p:nvPr>
                <p:custDataLst>
                  <p:tags r:id="rId14"/>
                </p:custDataLst>
              </p:nvPr>
            </p:nvPicPr>
            <p:blipFill>
              <a:blip r:embed="rId5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603384" y="3404318"/>
                <a:ext cx="301040" cy="194791"/>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grpSp>
          <p:nvGrpSpPr>
            <p:cNvPr id="49175" name="Group 201"/>
            <p:cNvGrpSpPr>
              <a:grpSpLocks/>
            </p:cNvGrpSpPr>
            <p:nvPr/>
          </p:nvGrpSpPr>
          <p:grpSpPr bwMode="auto">
            <a:xfrm>
              <a:off x="10134600" y="3733800"/>
              <a:ext cx="381000" cy="381000"/>
              <a:chOff x="7772400" y="3276600"/>
              <a:chExt cx="381000" cy="381000"/>
            </a:xfrm>
          </p:grpSpPr>
          <p:sp>
            <p:nvSpPr>
              <p:cNvPr id="182" name="Oval 181"/>
              <p:cNvSpPr/>
              <p:nvPr/>
            </p:nvSpPr>
            <p:spPr bwMode="auto">
              <a:xfrm>
                <a:off x="7772400" y="32766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55" name="Picture 254" descr="TP_tmp.png"/>
              <p:cNvPicPr>
                <a:picLocks noChangeAspect="1"/>
              </p:cNvPicPr>
              <p:nvPr>
                <p:custDataLst>
                  <p:tags r:id="rId13"/>
                </p:custDataLst>
              </p:nvPr>
            </p:nvPicPr>
            <p:blipFill>
              <a:blip r:embed="rId5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7813184" y="3404318"/>
                <a:ext cx="301040" cy="194791"/>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grpSp>
          <p:nvGrpSpPr>
            <p:cNvPr id="49176" name="Group 207"/>
            <p:cNvGrpSpPr>
              <a:grpSpLocks/>
            </p:cNvGrpSpPr>
            <p:nvPr/>
          </p:nvGrpSpPr>
          <p:grpSpPr bwMode="auto">
            <a:xfrm>
              <a:off x="4649788" y="4343400"/>
              <a:ext cx="530225" cy="381000"/>
              <a:chOff x="2287880" y="3810000"/>
              <a:chExt cx="531247" cy="381000"/>
            </a:xfrm>
          </p:grpSpPr>
          <p:sp>
            <p:nvSpPr>
              <p:cNvPr id="188" name="Oval 187"/>
              <p:cNvSpPr/>
              <p:nvPr/>
            </p:nvSpPr>
            <p:spPr bwMode="auto">
              <a:xfrm>
                <a:off x="2362636" y="3810000"/>
                <a:ext cx="380144"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06" name="Picture 205" descr="TP_tmp.png"/>
              <p:cNvPicPr>
                <a:picLocks noChangeAspect="1"/>
              </p:cNvPicPr>
              <p:nvPr>
                <p:custDataLst>
                  <p:tags r:id="rId12"/>
                </p:custDataLst>
              </p:nvPr>
            </p:nvPicPr>
            <p:blipFill>
              <a:blip r:embed="rId5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2287880" y="3937718"/>
                <a:ext cx="531247" cy="194791"/>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grpSp>
          <p:nvGrpSpPr>
            <p:cNvPr id="49177" name="Group 210"/>
            <p:cNvGrpSpPr>
              <a:grpSpLocks/>
            </p:cNvGrpSpPr>
            <p:nvPr/>
          </p:nvGrpSpPr>
          <p:grpSpPr bwMode="auto">
            <a:xfrm>
              <a:off x="8924925" y="4343400"/>
              <a:ext cx="514350" cy="381000"/>
              <a:chOff x="6563934" y="3810000"/>
              <a:chExt cx="513539" cy="381000"/>
            </a:xfrm>
          </p:grpSpPr>
          <p:sp>
            <p:nvSpPr>
              <p:cNvPr id="194" name="Oval 193"/>
              <p:cNvSpPr/>
              <p:nvPr/>
            </p:nvSpPr>
            <p:spPr bwMode="auto">
              <a:xfrm>
                <a:off x="6628919" y="3810000"/>
                <a:ext cx="381984"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09" name="Picture 208" descr="TP_tmp.png"/>
              <p:cNvPicPr>
                <a:picLocks noChangeAspect="1"/>
              </p:cNvPicPr>
              <p:nvPr>
                <p:custDataLst>
                  <p:tags r:id="rId11"/>
                </p:custDataLst>
              </p:nvPr>
            </p:nvPicPr>
            <p:blipFill>
              <a:blip r:embed="rId5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6563934" y="3937718"/>
                <a:ext cx="513539" cy="194791"/>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grpSp>
          <p:nvGrpSpPr>
            <p:cNvPr id="49178" name="Group 213"/>
            <p:cNvGrpSpPr>
              <a:grpSpLocks/>
            </p:cNvGrpSpPr>
            <p:nvPr/>
          </p:nvGrpSpPr>
          <p:grpSpPr bwMode="auto">
            <a:xfrm>
              <a:off x="6934200" y="5029200"/>
              <a:ext cx="381000" cy="381000"/>
              <a:chOff x="4572000" y="4191000"/>
              <a:chExt cx="381000" cy="381000"/>
            </a:xfrm>
          </p:grpSpPr>
          <p:sp>
            <p:nvSpPr>
              <p:cNvPr id="200" name="Oval 199"/>
              <p:cNvSpPr/>
              <p:nvPr/>
            </p:nvSpPr>
            <p:spPr bwMode="auto">
              <a:xfrm>
                <a:off x="4572000" y="41910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12" name="Picture 211" descr="TP_tmp.png"/>
              <p:cNvPicPr>
                <a:picLocks noChangeAspect="1"/>
              </p:cNvPicPr>
              <p:nvPr>
                <p:custDataLst>
                  <p:tags r:id="rId10"/>
                </p:custDataLst>
              </p:nvPr>
            </p:nvPicPr>
            <p:blipFill>
              <a:blip r:embed="rId5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4701325" y="4318718"/>
                <a:ext cx="123958" cy="141666"/>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cxnSp>
          <p:nvCxnSpPr>
            <p:cNvPr id="225" name="Straight Arrow Connector 224"/>
            <p:cNvCxnSpPr>
              <a:stCxn id="38" idx="4"/>
              <a:endCxn id="116" idx="0"/>
            </p:cNvCxnSpPr>
            <p:nvPr/>
          </p:nvCxnSpPr>
          <p:spPr bwMode="auto">
            <a:xfrm flipH="1">
              <a:off x="3314700" y="2667000"/>
              <a:ext cx="12954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28" name="Straight Arrow Connector 227"/>
            <p:cNvCxnSpPr>
              <a:stCxn id="44" idx="4"/>
              <a:endCxn id="116" idx="0"/>
            </p:cNvCxnSpPr>
            <p:nvPr/>
          </p:nvCxnSpPr>
          <p:spPr bwMode="auto">
            <a:xfrm flipH="1">
              <a:off x="3314700" y="2667000"/>
              <a:ext cx="23622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79" name="Straight Arrow Connector 278"/>
            <p:cNvCxnSpPr>
              <a:stCxn id="16" idx="4"/>
              <a:endCxn id="122" idx="0"/>
            </p:cNvCxnSpPr>
            <p:nvPr/>
          </p:nvCxnSpPr>
          <p:spPr bwMode="auto">
            <a:xfrm>
              <a:off x="3543300" y="2667000"/>
              <a:ext cx="8382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83" name="Straight Arrow Connector 282"/>
            <p:cNvCxnSpPr>
              <a:stCxn id="44" idx="4"/>
              <a:endCxn id="122" idx="0"/>
            </p:cNvCxnSpPr>
            <p:nvPr/>
          </p:nvCxnSpPr>
          <p:spPr bwMode="auto">
            <a:xfrm flipH="1">
              <a:off x="4381500" y="2667000"/>
              <a:ext cx="12954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86" name="Straight Arrow Connector 285"/>
            <p:cNvCxnSpPr>
              <a:stCxn id="50" idx="4"/>
              <a:endCxn id="122" idx="0"/>
            </p:cNvCxnSpPr>
            <p:nvPr/>
          </p:nvCxnSpPr>
          <p:spPr bwMode="auto">
            <a:xfrm flipH="1">
              <a:off x="4381500" y="2667000"/>
              <a:ext cx="23622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89" name="Straight Arrow Connector 288"/>
            <p:cNvCxnSpPr>
              <a:stCxn id="38" idx="4"/>
              <a:endCxn id="140" idx="0"/>
            </p:cNvCxnSpPr>
            <p:nvPr/>
          </p:nvCxnSpPr>
          <p:spPr bwMode="auto">
            <a:xfrm>
              <a:off x="4610100" y="2667000"/>
              <a:ext cx="29718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93" name="Straight Arrow Connector 292"/>
            <p:cNvCxnSpPr>
              <a:stCxn id="56" idx="4"/>
              <a:endCxn id="140" idx="0"/>
            </p:cNvCxnSpPr>
            <p:nvPr/>
          </p:nvCxnSpPr>
          <p:spPr bwMode="auto">
            <a:xfrm flipH="1">
              <a:off x="7581900" y="2667000"/>
              <a:ext cx="2286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96" name="Straight Arrow Connector 295"/>
            <p:cNvCxnSpPr>
              <a:stCxn id="68" idx="4"/>
              <a:endCxn id="140" idx="0"/>
            </p:cNvCxnSpPr>
            <p:nvPr/>
          </p:nvCxnSpPr>
          <p:spPr bwMode="auto">
            <a:xfrm flipH="1">
              <a:off x="7581900" y="2667000"/>
              <a:ext cx="23622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99" name="Straight Arrow Connector 298"/>
            <p:cNvCxnSpPr>
              <a:stCxn id="68" idx="4"/>
              <a:endCxn id="155" idx="0"/>
            </p:cNvCxnSpPr>
            <p:nvPr/>
          </p:nvCxnSpPr>
          <p:spPr bwMode="auto">
            <a:xfrm>
              <a:off x="9944100" y="2667000"/>
              <a:ext cx="8382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03" name="Straight Arrow Connector 302"/>
            <p:cNvCxnSpPr>
              <a:stCxn id="68" idx="4"/>
              <a:endCxn id="152" idx="0"/>
            </p:cNvCxnSpPr>
            <p:nvPr/>
          </p:nvCxnSpPr>
          <p:spPr bwMode="auto">
            <a:xfrm flipH="1">
              <a:off x="9715500" y="2667000"/>
              <a:ext cx="2286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07" name="Straight Arrow Connector 306"/>
            <p:cNvCxnSpPr>
              <a:stCxn id="62" idx="4"/>
              <a:endCxn id="155" idx="0"/>
            </p:cNvCxnSpPr>
            <p:nvPr/>
          </p:nvCxnSpPr>
          <p:spPr bwMode="auto">
            <a:xfrm>
              <a:off x="8877300" y="2667000"/>
              <a:ext cx="19050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10" name="Straight Arrow Connector 309"/>
            <p:cNvCxnSpPr>
              <a:stCxn id="56" idx="4"/>
              <a:endCxn id="155" idx="0"/>
            </p:cNvCxnSpPr>
            <p:nvPr/>
          </p:nvCxnSpPr>
          <p:spPr bwMode="auto">
            <a:xfrm>
              <a:off x="7810500" y="2667000"/>
              <a:ext cx="29718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13" name="Straight Arrow Connector 312"/>
            <p:cNvCxnSpPr>
              <a:stCxn id="50" idx="4"/>
              <a:endCxn id="146" idx="0"/>
            </p:cNvCxnSpPr>
            <p:nvPr/>
          </p:nvCxnSpPr>
          <p:spPr bwMode="auto">
            <a:xfrm>
              <a:off x="6743700" y="2667000"/>
              <a:ext cx="19050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17" name="Straight Arrow Connector 316"/>
            <p:cNvCxnSpPr>
              <a:stCxn id="56" idx="4"/>
              <a:endCxn id="146" idx="0"/>
            </p:cNvCxnSpPr>
            <p:nvPr/>
          </p:nvCxnSpPr>
          <p:spPr bwMode="auto">
            <a:xfrm>
              <a:off x="7810500" y="2667000"/>
              <a:ext cx="8382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20" name="Straight Arrow Connector 319"/>
            <p:cNvCxnSpPr>
              <a:stCxn id="44" idx="4"/>
              <a:endCxn id="134" idx="0"/>
            </p:cNvCxnSpPr>
            <p:nvPr/>
          </p:nvCxnSpPr>
          <p:spPr bwMode="auto">
            <a:xfrm>
              <a:off x="5676900" y="2667000"/>
              <a:ext cx="8382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23" name="Straight Arrow Connector 322"/>
            <p:cNvCxnSpPr>
              <a:stCxn id="50" idx="4"/>
              <a:endCxn id="134" idx="0"/>
            </p:cNvCxnSpPr>
            <p:nvPr/>
          </p:nvCxnSpPr>
          <p:spPr bwMode="auto">
            <a:xfrm flipH="1">
              <a:off x="6515100" y="2667000"/>
              <a:ext cx="2286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26" name="Straight Arrow Connector 325"/>
            <p:cNvCxnSpPr>
              <a:stCxn id="44" idx="4"/>
              <a:endCxn id="128" idx="0"/>
            </p:cNvCxnSpPr>
            <p:nvPr/>
          </p:nvCxnSpPr>
          <p:spPr bwMode="auto">
            <a:xfrm flipH="1">
              <a:off x="5448300" y="2667000"/>
              <a:ext cx="2286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29" name="Straight Arrow Connector 328"/>
            <p:cNvCxnSpPr>
              <a:stCxn id="38" idx="4"/>
              <a:endCxn id="128" idx="0"/>
            </p:cNvCxnSpPr>
            <p:nvPr/>
          </p:nvCxnSpPr>
          <p:spPr bwMode="auto">
            <a:xfrm>
              <a:off x="4610100" y="2667000"/>
              <a:ext cx="8382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32" name="Straight Arrow Connector 331"/>
            <p:cNvCxnSpPr>
              <a:stCxn id="50" idx="4"/>
              <a:endCxn id="128" idx="0"/>
            </p:cNvCxnSpPr>
            <p:nvPr/>
          </p:nvCxnSpPr>
          <p:spPr bwMode="auto">
            <a:xfrm flipH="1">
              <a:off x="5448300" y="2667000"/>
              <a:ext cx="12954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35" name="Straight Arrow Connector 334"/>
            <p:cNvCxnSpPr>
              <a:stCxn id="56" idx="4"/>
              <a:endCxn id="134" idx="0"/>
            </p:cNvCxnSpPr>
            <p:nvPr/>
          </p:nvCxnSpPr>
          <p:spPr bwMode="auto">
            <a:xfrm flipH="1">
              <a:off x="6515100" y="2667000"/>
              <a:ext cx="12954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38" name="Straight Arrow Connector 337"/>
            <p:cNvCxnSpPr>
              <a:stCxn id="62" idx="4"/>
              <a:endCxn id="146" idx="0"/>
            </p:cNvCxnSpPr>
            <p:nvPr/>
          </p:nvCxnSpPr>
          <p:spPr bwMode="auto">
            <a:xfrm flipH="1">
              <a:off x="8648700" y="2667000"/>
              <a:ext cx="2286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42" name="Straight Arrow Connector 341"/>
            <p:cNvCxnSpPr>
              <a:stCxn id="62" idx="4"/>
              <a:endCxn id="152" idx="0"/>
            </p:cNvCxnSpPr>
            <p:nvPr/>
          </p:nvCxnSpPr>
          <p:spPr bwMode="auto">
            <a:xfrm>
              <a:off x="8877300" y="2667000"/>
              <a:ext cx="8382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45" name="Straight Arrow Connector 344"/>
            <p:cNvCxnSpPr>
              <a:stCxn id="56" idx="4"/>
              <a:endCxn id="152" idx="0"/>
            </p:cNvCxnSpPr>
            <p:nvPr/>
          </p:nvCxnSpPr>
          <p:spPr bwMode="auto">
            <a:xfrm>
              <a:off x="7810500" y="2667000"/>
              <a:ext cx="19050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48" name="Straight Arrow Connector 347"/>
            <p:cNvCxnSpPr>
              <a:stCxn id="116" idx="4"/>
              <a:endCxn id="164" idx="0"/>
            </p:cNvCxnSpPr>
            <p:nvPr/>
          </p:nvCxnSpPr>
          <p:spPr bwMode="auto">
            <a:xfrm>
              <a:off x="3314700" y="3429000"/>
              <a:ext cx="53340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51" name="Straight Arrow Connector 350"/>
            <p:cNvCxnSpPr>
              <a:stCxn id="122" idx="4"/>
              <a:endCxn id="164" idx="0"/>
            </p:cNvCxnSpPr>
            <p:nvPr/>
          </p:nvCxnSpPr>
          <p:spPr bwMode="auto">
            <a:xfrm flipH="1">
              <a:off x="3848100" y="3429000"/>
              <a:ext cx="53340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55" name="Straight Arrow Connector 354"/>
            <p:cNvCxnSpPr>
              <a:stCxn id="134" idx="4"/>
              <a:endCxn id="170" idx="0"/>
            </p:cNvCxnSpPr>
            <p:nvPr/>
          </p:nvCxnSpPr>
          <p:spPr bwMode="auto">
            <a:xfrm flipH="1">
              <a:off x="5981700" y="3429000"/>
              <a:ext cx="53340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58" name="Straight Arrow Connector 357"/>
            <p:cNvCxnSpPr>
              <a:stCxn id="146" idx="4"/>
              <a:endCxn id="176" idx="0"/>
            </p:cNvCxnSpPr>
            <p:nvPr/>
          </p:nvCxnSpPr>
          <p:spPr bwMode="auto">
            <a:xfrm flipH="1">
              <a:off x="8115300" y="3429000"/>
              <a:ext cx="53340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61" name="Straight Arrow Connector 360"/>
            <p:cNvCxnSpPr>
              <a:stCxn id="155" idx="4"/>
              <a:endCxn id="182" idx="0"/>
            </p:cNvCxnSpPr>
            <p:nvPr/>
          </p:nvCxnSpPr>
          <p:spPr bwMode="auto">
            <a:xfrm flipH="1">
              <a:off x="10325100" y="3429000"/>
              <a:ext cx="45720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64" name="Straight Arrow Connector 363"/>
            <p:cNvCxnSpPr>
              <a:stCxn id="152" idx="4"/>
              <a:endCxn id="182" idx="0"/>
            </p:cNvCxnSpPr>
            <p:nvPr/>
          </p:nvCxnSpPr>
          <p:spPr bwMode="auto">
            <a:xfrm>
              <a:off x="9715500" y="3429000"/>
              <a:ext cx="60960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67" name="Straight Arrow Connector 366"/>
            <p:cNvCxnSpPr>
              <a:stCxn id="140" idx="4"/>
              <a:endCxn id="176" idx="0"/>
            </p:cNvCxnSpPr>
            <p:nvPr/>
          </p:nvCxnSpPr>
          <p:spPr bwMode="auto">
            <a:xfrm>
              <a:off x="7581900" y="3429000"/>
              <a:ext cx="53340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70" name="Straight Arrow Connector 369"/>
            <p:cNvCxnSpPr>
              <a:stCxn id="128" idx="4"/>
              <a:endCxn id="170" idx="0"/>
            </p:cNvCxnSpPr>
            <p:nvPr/>
          </p:nvCxnSpPr>
          <p:spPr bwMode="auto">
            <a:xfrm>
              <a:off x="5448300" y="3429000"/>
              <a:ext cx="53340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75" name="Straight Arrow Connector 374"/>
            <p:cNvCxnSpPr>
              <a:stCxn id="164" idx="4"/>
              <a:endCxn id="188" idx="0"/>
            </p:cNvCxnSpPr>
            <p:nvPr/>
          </p:nvCxnSpPr>
          <p:spPr bwMode="auto">
            <a:xfrm>
              <a:off x="3848100" y="4114800"/>
              <a:ext cx="1065213" cy="2286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78" name="Straight Arrow Connector 377"/>
            <p:cNvCxnSpPr>
              <a:stCxn id="176" idx="4"/>
              <a:endCxn id="194" idx="0"/>
            </p:cNvCxnSpPr>
            <p:nvPr/>
          </p:nvCxnSpPr>
          <p:spPr bwMode="auto">
            <a:xfrm>
              <a:off x="8115300" y="4114800"/>
              <a:ext cx="1065213" cy="2286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81" name="Straight Arrow Connector 380"/>
            <p:cNvCxnSpPr>
              <a:stCxn id="182" idx="4"/>
              <a:endCxn id="194" idx="0"/>
            </p:cNvCxnSpPr>
            <p:nvPr/>
          </p:nvCxnSpPr>
          <p:spPr bwMode="auto">
            <a:xfrm flipH="1">
              <a:off x="9180513" y="4114800"/>
              <a:ext cx="1144587" cy="2286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84" name="Straight Arrow Connector 383"/>
            <p:cNvCxnSpPr>
              <a:stCxn id="170" idx="4"/>
              <a:endCxn id="188" idx="0"/>
            </p:cNvCxnSpPr>
            <p:nvPr/>
          </p:nvCxnSpPr>
          <p:spPr bwMode="auto">
            <a:xfrm flipH="1">
              <a:off x="4913313" y="4114800"/>
              <a:ext cx="1068387" cy="2286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87" name="Straight Arrow Connector 386"/>
            <p:cNvCxnSpPr>
              <a:stCxn id="194" idx="4"/>
              <a:endCxn id="200" idx="0"/>
            </p:cNvCxnSpPr>
            <p:nvPr/>
          </p:nvCxnSpPr>
          <p:spPr bwMode="auto">
            <a:xfrm flipH="1">
              <a:off x="7124700" y="4724400"/>
              <a:ext cx="2055813"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91" name="Straight Arrow Connector 390"/>
            <p:cNvCxnSpPr>
              <a:stCxn id="188" idx="4"/>
              <a:endCxn id="200" idx="0"/>
            </p:cNvCxnSpPr>
            <p:nvPr/>
          </p:nvCxnSpPr>
          <p:spPr bwMode="auto">
            <a:xfrm>
              <a:off x="4913313" y="4724400"/>
              <a:ext cx="2211387"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grpSp>
      <p:pic>
        <p:nvPicPr>
          <p:cNvPr id="354" name="Picture 353" descr="TP_tmp.png"/>
          <p:cNvPicPr>
            <a:picLocks noChangeAspect="1"/>
          </p:cNvPicPr>
          <p:nvPr>
            <p:custDataLst>
              <p:tags r:id="rId1"/>
            </p:custDataLst>
          </p:nvPr>
        </p:nvPicPr>
        <p:blipFill>
          <a:blip r:embed="rId56" cstate="print">
            <a:extLst>
              <a:ext uri="{28A0092B-C50C-407E-A947-70E740481C1C}">
                <a14:useLocalDpi xmlns:a14="http://schemas.microsoft.com/office/drawing/2010/main" val="0"/>
              </a:ext>
            </a:extLst>
          </a:blip>
          <a:stretch>
            <a:fillRect/>
          </a:stretch>
        </p:blipFill>
        <p:spPr bwMode="auto">
          <a:xfrm>
            <a:off x="304800" y="1752600"/>
            <a:ext cx="11700169" cy="242376"/>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360" name="Picture 359" descr="TP_tmp.png"/>
          <p:cNvPicPr>
            <a:picLocks noChangeAspect="1"/>
          </p:cNvPicPr>
          <p:nvPr>
            <p:custDataLst>
              <p:tags r:id="rId2"/>
            </p:custDataLst>
          </p:nvPr>
        </p:nvPicPr>
        <p:blipFill>
          <a:blip r:embed="rId57" cstate="print">
            <a:extLst>
              <a:ext uri="{28A0092B-C50C-407E-A947-70E740481C1C}">
                <a14:useLocalDpi xmlns:a14="http://schemas.microsoft.com/office/drawing/2010/main" val="0"/>
              </a:ext>
            </a:extLst>
          </a:blip>
          <a:stretch>
            <a:fillRect/>
          </a:stretch>
        </p:blipFill>
        <p:spPr bwMode="auto">
          <a:xfrm>
            <a:off x="148831" y="2349403"/>
            <a:ext cx="2874831" cy="241397"/>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366" name="Picture 365" descr="TP_tmp.png"/>
          <p:cNvPicPr>
            <a:picLocks noChangeAspect="1"/>
          </p:cNvPicPr>
          <p:nvPr>
            <p:custDataLst>
              <p:tags r:id="rId3"/>
            </p:custDataLst>
          </p:nvPr>
        </p:nvPicPr>
        <p:blipFill>
          <a:blip r:embed="rId58" cstate="print">
            <a:extLst>
              <a:ext uri="{28A0092B-C50C-407E-A947-70E740481C1C}">
                <a14:useLocalDpi xmlns:a14="http://schemas.microsoft.com/office/drawing/2010/main" val="0"/>
              </a:ext>
            </a:extLst>
          </a:blip>
          <a:stretch>
            <a:fillRect/>
          </a:stretch>
        </p:blipFill>
        <p:spPr bwMode="auto">
          <a:xfrm>
            <a:off x="256761" y="2743200"/>
            <a:ext cx="2241038" cy="246269"/>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368" name="Picture 367" descr="TP_tmp.png"/>
          <p:cNvPicPr>
            <a:picLocks noChangeAspect="1"/>
          </p:cNvPicPr>
          <p:nvPr>
            <p:custDataLst>
              <p:tags r:id="rId4"/>
            </p:custDataLst>
          </p:nvPr>
        </p:nvPicPr>
        <p:blipFill>
          <a:blip r:embed="rId59" cstate="print">
            <a:extLst>
              <a:ext uri="{28A0092B-C50C-407E-A947-70E740481C1C}">
                <a14:useLocalDpi xmlns:a14="http://schemas.microsoft.com/office/drawing/2010/main" val="0"/>
              </a:ext>
            </a:extLst>
          </a:blip>
          <a:stretch>
            <a:fillRect/>
          </a:stretch>
        </p:blipFill>
        <p:spPr bwMode="auto">
          <a:xfrm>
            <a:off x="228600" y="3258931"/>
            <a:ext cx="2241038" cy="246269"/>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
        <p:nvSpPr>
          <p:cNvPr id="49220" name="TextBox 364"/>
          <p:cNvSpPr txBox="1">
            <a:spLocks noChangeArrowheads="1"/>
          </p:cNvSpPr>
          <p:nvPr/>
        </p:nvSpPr>
        <p:spPr bwMode="auto">
          <a:xfrm>
            <a:off x="446709" y="3000374"/>
            <a:ext cx="338138"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200" dirty="0"/>
              <a:t>…</a:t>
            </a:r>
          </a:p>
        </p:txBody>
      </p:sp>
      <p:pic>
        <p:nvPicPr>
          <p:cNvPr id="369" name="Picture 368" descr="TP_tmp.png"/>
          <p:cNvPicPr>
            <a:picLocks noChangeAspect="1"/>
          </p:cNvPicPr>
          <p:nvPr>
            <p:custDataLst>
              <p:tags r:id="rId5"/>
            </p:custDataLst>
          </p:nvPr>
        </p:nvPicPr>
        <p:blipFill>
          <a:blip r:embed="rId60" cstate="print">
            <a:extLst>
              <a:ext uri="{28A0092B-C50C-407E-A947-70E740481C1C}">
                <a14:useLocalDpi xmlns:a14="http://schemas.microsoft.com/office/drawing/2010/main" val="0"/>
              </a:ext>
            </a:extLst>
          </a:blip>
          <a:stretch>
            <a:fillRect/>
          </a:stretch>
        </p:blipFill>
        <p:spPr bwMode="auto">
          <a:xfrm>
            <a:off x="294308" y="3581400"/>
            <a:ext cx="1499856" cy="270465"/>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
        <p:nvSpPr>
          <p:cNvPr id="49222" name="TextBox 411"/>
          <p:cNvSpPr txBox="1">
            <a:spLocks noChangeArrowheads="1"/>
          </p:cNvSpPr>
          <p:nvPr/>
        </p:nvSpPr>
        <p:spPr bwMode="auto">
          <a:xfrm>
            <a:off x="413372" y="3733799"/>
            <a:ext cx="338137"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200" dirty="0"/>
              <a:t>…</a:t>
            </a:r>
          </a:p>
        </p:txBody>
      </p:sp>
      <p:pic>
        <p:nvPicPr>
          <p:cNvPr id="371" name="Picture 370" descr="TP_tmp.png"/>
          <p:cNvPicPr>
            <a:picLocks noChangeAspect="1"/>
          </p:cNvPicPr>
          <p:nvPr>
            <p:custDataLst>
              <p:tags r:id="rId6"/>
            </p:custDataLst>
          </p:nvPr>
        </p:nvPicPr>
        <p:blipFill>
          <a:blip r:embed="rId61" cstate="print">
            <a:extLst>
              <a:ext uri="{28A0092B-C50C-407E-A947-70E740481C1C}">
                <a14:useLocalDpi xmlns:a14="http://schemas.microsoft.com/office/drawing/2010/main" val="0"/>
              </a:ext>
            </a:extLst>
          </a:blip>
          <a:stretch>
            <a:fillRect/>
          </a:stretch>
        </p:blipFill>
        <p:spPr bwMode="auto">
          <a:xfrm>
            <a:off x="294307" y="4004230"/>
            <a:ext cx="1458293" cy="262970"/>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372" name="Picture 371" descr="TP_tmp.png"/>
          <p:cNvPicPr>
            <a:picLocks noChangeAspect="1"/>
          </p:cNvPicPr>
          <p:nvPr>
            <p:custDataLst>
              <p:tags r:id="rId7"/>
            </p:custDataLst>
          </p:nvPr>
        </p:nvPicPr>
        <p:blipFill>
          <a:blip r:embed="rId62" cstate="print">
            <a:extLst>
              <a:ext uri="{28A0092B-C50C-407E-A947-70E740481C1C}">
                <a14:useLocalDpi xmlns:a14="http://schemas.microsoft.com/office/drawing/2010/main" val="0"/>
              </a:ext>
            </a:extLst>
          </a:blip>
          <a:stretch>
            <a:fillRect/>
          </a:stretch>
        </p:blipFill>
        <p:spPr bwMode="auto">
          <a:xfrm>
            <a:off x="294309" y="4621142"/>
            <a:ext cx="2022029" cy="255657"/>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373" name="Picture 372" descr="TP_tmp.png"/>
          <p:cNvPicPr>
            <a:picLocks noChangeAspect="1"/>
          </p:cNvPicPr>
          <p:nvPr>
            <p:custDataLst>
              <p:tags r:id="rId8"/>
            </p:custDataLst>
          </p:nvPr>
        </p:nvPicPr>
        <p:blipFill>
          <a:blip r:embed="rId63" cstate="print">
            <a:extLst>
              <a:ext uri="{28A0092B-C50C-407E-A947-70E740481C1C}">
                <a14:useLocalDpi xmlns:a14="http://schemas.microsoft.com/office/drawing/2010/main" val="0"/>
              </a:ext>
            </a:extLst>
          </a:blip>
          <a:stretch>
            <a:fillRect/>
          </a:stretch>
        </p:blipFill>
        <p:spPr bwMode="auto">
          <a:xfrm>
            <a:off x="294309" y="4320178"/>
            <a:ext cx="1991691" cy="251821"/>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374" name="Picture 373" descr="TP_tmp.png"/>
          <p:cNvPicPr>
            <a:picLocks noChangeAspect="1"/>
          </p:cNvPicPr>
          <p:nvPr>
            <p:custDataLst>
              <p:tags r:id="rId9"/>
            </p:custDataLst>
          </p:nvPr>
        </p:nvPicPr>
        <p:blipFill>
          <a:blip r:embed="rId64" cstate="print">
            <a:extLst>
              <a:ext uri="{28A0092B-C50C-407E-A947-70E740481C1C}">
                <a14:useLocalDpi xmlns:a14="http://schemas.microsoft.com/office/drawing/2010/main" val="0"/>
              </a:ext>
            </a:extLst>
          </a:blip>
          <a:stretch>
            <a:fillRect/>
          </a:stretch>
        </p:blipFill>
        <p:spPr bwMode="auto">
          <a:xfrm>
            <a:off x="381000" y="5073225"/>
            <a:ext cx="2133600" cy="260775"/>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2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2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7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2226">
                                            <p:txEl>
                                              <p:pRg st="17" end="1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2226">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220" grpId="0"/>
      <p:bldP spid="4922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title"/>
          </p:nvPr>
        </p:nvSpPr>
        <p:spPr/>
        <p:txBody>
          <a:bodyPr/>
          <a:lstStyle/>
          <a:p>
            <a:r>
              <a:rPr lang="en-US" dirty="0" smtClean="0">
                <a:ea typeface="ＭＳ Ｐゴシック" pitchFamily="34" charset="-128"/>
              </a:rPr>
              <a:t>“Easy” </a:t>
            </a:r>
            <a:r>
              <a:rPr lang="en-US" smtClean="0">
                <a:ea typeface="ＭＳ Ｐゴシック" pitchFamily="34" charset="-128"/>
              </a:rPr>
              <a:t>Structures: Polytrees</a:t>
            </a:r>
            <a:endParaRPr lang="en-US" dirty="0" smtClean="0">
              <a:ea typeface="ＭＳ Ｐゴシック" pitchFamily="34" charset="-128"/>
            </a:endParaRPr>
          </a:p>
        </p:txBody>
      </p:sp>
      <p:sp>
        <p:nvSpPr>
          <p:cNvPr id="50178" name="Content Placeholder 2"/>
          <p:cNvSpPr>
            <a:spLocks noGrp="1"/>
          </p:cNvSpPr>
          <p:nvPr>
            <p:ph idx="1"/>
          </p:nvPr>
        </p:nvSpPr>
        <p:spPr>
          <a:xfrm>
            <a:off x="1066800" y="1676399"/>
            <a:ext cx="10718800" cy="4449765"/>
          </a:xfrm>
        </p:spPr>
        <p:txBody>
          <a:bodyPr/>
          <a:lstStyle/>
          <a:p>
            <a:r>
              <a:rPr lang="en-US" sz="2400" dirty="0" smtClean="0">
                <a:ea typeface="ＭＳ Ｐゴシック" pitchFamily="34" charset="-128"/>
              </a:rPr>
              <a:t>A </a:t>
            </a:r>
            <a:r>
              <a:rPr lang="en-US" sz="2400" dirty="0" err="1" smtClean="0">
                <a:ea typeface="ＭＳ Ｐゴシック" pitchFamily="34" charset="-128"/>
              </a:rPr>
              <a:t>polytree</a:t>
            </a:r>
            <a:r>
              <a:rPr lang="en-US" sz="2400" dirty="0" smtClean="0">
                <a:ea typeface="ＭＳ Ｐゴシック" pitchFamily="34" charset="-128"/>
              </a:rPr>
              <a:t> is a directed graph with no undirected cycles</a:t>
            </a:r>
          </a:p>
          <a:p>
            <a:endParaRPr lang="en-US" sz="2400" dirty="0" smtClean="0">
              <a:ea typeface="ＭＳ Ｐゴシック" pitchFamily="34" charset="-128"/>
            </a:endParaRPr>
          </a:p>
          <a:p>
            <a:r>
              <a:rPr lang="en-US" sz="2400" dirty="0" smtClean="0">
                <a:ea typeface="ＭＳ Ｐゴシック" pitchFamily="34" charset="-128"/>
              </a:rPr>
              <a:t>For poly-trees you can always find an ordering that is efficient </a:t>
            </a:r>
          </a:p>
          <a:p>
            <a:pPr lvl="1"/>
            <a:r>
              <a:rPr lang="en-US" sz="2000" dirty="0" smtClean="0">
                <a:ea typeface="ＭＳ Ｐゴシック" pitchFamily="34" charset="-128"/>
              </a:rPr>
              <a:t>Try it!!</a:t>
            </a:r>
          </a:p>
          <a:p>
            <a:pPr lvl="1"/>
            <a:endParaRPr lang="en-US" sz="2000" dirty="0" smtClean="0">
              <a:ea typeface="ＭＳ Ｐゴシック" pitchFamily="34" charset="-128"/>
            </a:endParaRPr>
          </a:p>
          <a:p>
            <a:r>
              <a:rPr lang="en-US" sz="2400" dirty="0" smtClean="0">
                <a:ea typeface="ＭＳ Ｐゴシック" pitchFamily="34" charset="-128"/>
              </a:rPr>
              <a:t>Cut-set conditioning for Bayes</a:t>
            </a:r>
            <a:r>
              <a:rPr lang="en-US" altLang="en-US" sz="2400" dirty="0" smtClean="0">
                <a:ea typeface="ＭＳ Ｐゴシック" pitchFamily="34" charset="-128"/>
              </a:rPr>
              <a:t>’</a:t>
            </a:r>
            <a:r>
              <a:rPr lang="en-US" sz="2400" dirty="0" smtClean="0">
                <a:ea typeface="ＭＳ Ｐゴシック" pitchFamily="34" charset="-128"/>
              </a:rPr>
              <a:t> net inference</a:t>
            </a:r>
          </a:p>
          <a:p>
            <a:pPr lvl="6"/>
            <a:endParaRPr lang="en-US" sz="500" dirty="0" smtClean="0">
              <a:ea typeface="ＭＳ Ｐゴシック" pitchFamily="34" charset="-128"/>
            </a:endParaRPr>
          </a:p>
          <a:p>
            <a:pPr lvl="1"/>
            <a:r>
              <a:rPr lang="en-US" sz="2000" dirty="0" smtClean="0">
                <a:ea typeface="ＭＳ Ｐゴシック" pitchFamily="34" charset="-128"/>
              </a:rPr>
              <a:t>Choose set of variables such that if removed only a </a:t>
            </a:r>
            <a:r>
              <a:rPr lang="en-US" sz="2000" dirty="0" err="1" smtClean="0">
                <a:ea typeface="ＭＳ Ｐゴシック" pitchFamily="34" charset="-128"/>
              </a:rPr>
              <a:t>polytree</a:t>
            </a:r>
            <a:r>
              <a:rPr lang="en-US" sz="2000" dirty="0" smtClean="0">
                <a:ea typeface="ＭＳ Ｐゴシック" pitchFamily="34" charset="-128"/>
              </a:rPr>
              <a:t> remains</a:t>
            </a:r>
          </a:p>
          <a:p>
            <a:pPr lvl="1"/>
            <a:r>
              <a:rPr lang="en-US" sz="2000" dirty="0" smtClean="0">
                <a:ea typeface="ＭＳ Ｐゴシック" pitchFamily="34" charset="-128"/>
              </a:rPr>
              <a:t>Exercise: Think about how the specifics would work out!</a:t>
            </a:r>
          </a:p>
          <a:p>
            <a:pPr lvl="1"/>
            <a:endParaRPr lang="en-US" sz="2000" dirty="0" smtClean="0">
              <a:ea typeface="ＭＳ Ｐゴシック" pitchFamily="34" charset="-128"/>
            </a:endParaRPr>
          </a:p>
          <a:p>
            <a:pPr lvl="1"/>
            <a:endParaRPr lang="en-US" sz="2000" dirty="0" smtClean="0">
              <a:ea typeface="ＭＳ Ｐゴシック" pitchFamily="34" charset="-128"/>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smtClean="0">
                <a:ea typeface="ＭＳ Ｐゴシック" pitchFamily="34" charset="-128"/>
              </a:rPr>
              <a:t>Bayes</a:t>
            </a:r>
            <a:r>
              <a:rPr lang="en-US" altLang="en-US" smtClean="0">
                <a:ea typeface="ＭＳ Ｐゴシック" pitchFamily="34" charset="-128"/>
              </a:rPr>
              <a:t>’</a:t>
            </a:r>
            <a:r>
              <a:rPr lang="en-US" smtClean="0">
                <a:ea typeface="ＭＳ Ｐゴシック" pitchFamily="34" charset="-128"/>
              </a:rPr>
              <a:t> Nets</a:t>
            </a:r>
          </a:p>
        </p:txBody>
      </p:sp>
      <p:sp>
        <p:nvSpPr>
          <p:cNvPr id="17410" name="Content Placeholder 2"/>
          <p:cNvSpPr>
            <a:spLocks noGrp="1"/>
          </p:cNvSpPr>
          <p:nvPr>
            <p:ph idx="1"/>
          </p:nvPr>
        </p:nvSpPr>
        <p:spPr>
          <a:xfrm>
            <a:off x="3352800" y="1447800"/>
            <a:ext cx="5410200" cy="4729164"/>
          </a:xfrm>
        </p:spPr>
        <p:txBody>
          <a:bodyPr/>
          <a:lstStyle/>
          <a:p>
            <a:r>
              <a:rPr lang="en-US" sz="2400" dirty="0" smtClean="0">
                <a:ea typeface="ＭＳ Ｐゴシック" pitchFamily="34" charset="-128"/>
              </a:rPr>
              <a:t>Representation</a:t>
            </a:r>
          </a:p>
          <a:p>
            <a:pPr marL="3657417" lvl="8" indent="0">
              <a:buNone/>
            </a:pPr>
            <a:endParaRPr lang="en-US" sz="900" dirty="0" smtClean="0">
              <a:ea typeface="ＭＳ Ｐゴシック" pitchFamily="34" charset="-128"/>
            </a:endParaRPr>
          </a:p>
          <a:p>
            <a:pPr lvl="4"/>
            <a:endParaRPr lang="en-US" sz="200" dirty="0" smtClean="0">
              <a:ea typeface="ＭＳ Ｐゴシック" pitchFamily="34" charset="-128"/>
            </a:endParaRPr>
          </a:p>
          <a:p>
            <a:r>
              <a:rPr lang="en-US" sz="2400" dirty="0" smtClean="0">
                <a:ea typeface="ＭＳ Ｐゴシック" pitchFamily="34" charset="-128"/>
              </a:rPr>
              <a:t>Probabilistic Inference</a:t>
            </a:r>
          </a:p>
          <a:p>
            <a:pPr lvl="7"/>
            <a:endParaRPr lang="en-US" sz="900" dirty="0" smtClean="0">
              <a:ea typeface="ＭＳ Ｐゴシック" pitchFamily="34" charset="-128"/>
            </a:endParaRPr>
          </a:p>
          <a:p>
            <a:pPr lvl="1"/>
            <a:r>
              <a:rPr lang="en-US" sz="2000" dirty="0" smtClean="0">
                <a:ea typeface="ＭＳ Ｐゴシック" pitchFamily="34" charset="-128"/>
              </a:rPr>
              <a:t>Enumeration (exact, exponential complexity)</a:t>
            </a:r>
          </a:p>
          <a:p>
            <a:pPr lvl="6"/>
            <a:endParaRPr lang="en-US" sz="900" dirty="0" smtClean="0">
              <a:ea typeface="ＭＳ Ｐゴシック" pitchFamily="34" charset="-128"/>
            </a:endParaRPr>
          </a:p>
          <a:p>
            <a:pPr lvl="1"/>
            <a:r>
              <a:rPr lang="en-US" sz="2000" dirty="0" smtClean="0">
                <a:ea typeface="ＭＳ Ｐゴシック" pitchFamily="34" charset="-128"/>
              </a:rPr>
              <a:t>Variable elimination (exact, worst-case exponential complexity, often better)</a:t>
            </a:r>
          </a:p>
          <a:p>
            <a:pPr lvl="6"/>
            <a:endParaRPr lang="en-US" sz="900" dirty="0" smtClean="0">
              <a:ea typeface="ＭＳ Ｐゴシック" pitchFamily="34" charset="-128"/>
            </a:endParaRPr>
          </a:p>
          <a:p>
            <a:pPr lvl="1"/>
            <a:r>
              <a:rPr lang="en-US" sz="2000" dirty="0" smtClean="0">
                <a:ea typeface="ＭＳ Ｐゴシック" pitchFamily="34" charset="-128"/>
              </a:rPr>
              <a:t>Inference is NP-complete</a:t>
            </a:r>
          </a:p>
          <a:p>
            <a:pPr lvl="5"/>
            <a:endParaRPr lang="en-US" sz="900" dirty="0" smtClean="0">
              <a:ea typeface="ＭＳ Ｐゴシック" pitchFamily="34" charset="-128"/>
            </a:endParaRPr>
          </a:p>
          <a:p>
            <a:pPr lvl="1"/>
            <a:r>
              <a:rPr lang="en-US" sz="2000" dirty="0" smtClean="0">
                <a:ea typeface="ＭＳ Ｐゴシック" pitchFamily="34" charset="-128"/>
              </a:rPr>
              <a:t>Sampling (approximate)</a:t>
            </a:r>
          </a:p>
          <a:p>
            <a:pPr lvl="5"/>
            <a:endParaRPr lang="en-US" sz="1200" dirty="0" smtClean="0">
              <a:ea typeface="ＭＳ Ｐゴシック" pitchFamily="34" charset="-128"/>
            </a:endParaRPr>
          </a:p>
          <a:p>
            <a:pPr lvl="3"/>
            <a:endParaRPr lang="en-US" sz="200" dirty="0" smtClean="0">
              <a:ea typeface="ＭＳ Ｐゴシック" pitchFamily="34" charset="-128"/>
            </a:endParaRPr>
          </a:p>
          <a:p>
            <a:r>
              <a:rPr lang="en-US" sz="2400" dirty="0" smtClean="0">
                <a:ea typeface="ＭＳ Ｐゴシック" pitchFamily="34" charset="-128"/>
              </a:rPr>
              <a:t>Learning Bayes</a:t>
            </a:r>
            <a:r>
              <a:rPr lang="en-US" altLang="en-US" sz="2400" dirty="0" smtClean="0">
                <a:ea typeface="ＭＳ Ｐゴシック" pitchFamily="34" charset="-128"/>
              </a:rPr>
              <a:t>’</a:t>
            </a:r>
            <a:r>
              <a:rPr lang="en-US" sz="2400" dirty="0" smtClean="0">
                <a:ea typeface="ＭＳ Ｐゴシック" pitchFamily="34" charset="-128"/>
              </a:rPr>
              <a:t> Nets from Data</a:t>
            </a:r>
          </a:p>
        </p:txBody>
      </p:sp>
      <p:pic>
        <p:nvPicPr>
          <p:cNvPr id="17412"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2800" y="1524000"/>
            <a:ext cx="348762"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0" y="2667000"/>
            <a:ext cx="348762"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0" y="3505200"/>
            <a:ext cx="348762"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0" y="4343400"/>
            <a:ext cx="348762"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30870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48801" y="1143000"/>
            <a:ext cx="2438398" cy="1621696"/>
          </a:xfrm>
          <a:prstGeom prst="rect">
            <a:avLst/>
          </a:prstGeom>
        </p:spPr>
      </p:pic>
      <p:sp>
        <p:nvSpPr>
          <p:cNvPr id="27650" name="Title 1"/>
          <p:cNvSpPr>
            <a:spLocks noGrp="1"/>
          </p:cNvSpPr>
          <p:nvPr>
            <p:ph type="title"/>
          </p:nvPr>
        </p:nvSpPr>
        <p:spPr/>
        <p:txBody>
          <a:bodyPr/>
          <a:lstStyle/>
          <a:p>
            <a:r>
              <a:rPr lang="en-US" dirty="0">
                <a:latin typeface="Calibri"/>
                <a:cs typeface="Calibri"/>
              </a:rPr>
              <a:t>Example: Alarm Network</a:t>
            </a:r>
          </a:p>
        </p:txBody>
      </p:sp>
      <p:graphicFrame>
        <p:nvGraphicFramePr>
          <p:cNvPr id="20" name="Table 19"/>
          <p:cNvGraphicFramePr>
            <a:graphicFrameLocks noGrp="1"/>
          </p:cNvGraphicFramePr>
          <p:nvPr>
            <p:extLst>
              <p:ext uri="{D42A27DB-BD31-4B8C-83A1-F6EECF244321}">
                <p14:modId xmlns:p14="http://schemas.microsoft.com/office/powerpoint/2010/main" val="905141863"/>
              </p:ext>
            </p:extLst>
          </p:nvPr>
        </p:nvGraphicFramePr>
        <p:xfrm>
          <a:off x="1447800" y="1350313"/>
          <a:ext cx="1295400" cy="1346199"/>
        </p:xfrm>
        <a:graphic>
          <a:graphicData uri="http://schemas.openxmlformats.org/drawingml/2006/table">
            <a:tbl>
              <a:tblPr firstRow="1" bandRow="1">
                <a:tableStyleId>{10A1B5D5-9B99-4C35-A422-299274C87663}</a:tableStyleId>
              </a:tblPr>
              <a:tblGrid>
                <a:gridCol w="533400"/>
                <a:gridCol w="762000"/>
              </a:tblGrid>
              <a:tr h="448733">
                <a:tc>
                  <a:txBody>
                    <a:bodyPr/>
                    <a:lstStyle/>
                    <a:p>
                      <a:pPr algn="ctr"/>
                      <a:r>
                        <a:rPr lang="en-US" sz="1800" b="0" dirty="0" smtClean="0">
                          <a:solidFill>
                            <a:srgbClr val="333399"/>
                          </a:solidFill>
                          <a:latin typeface="Calibri"/>
                          <a:cs typeface="Calibri"/>
                        </a:rPr>
                        <a:t>B</a:t>
                      </a:r>
                      <a:endParaRPr lang="en-US" sz="1800" b="0" dirty="0">
                        <a:solidFill>
                          <a:srgbClr val="333399"/>
                        </a:solidFill>
                        <a:latin typeface="Calibri"/>
                        <a:cs typeface="Calibri"/>
                      </a:endParaRP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P(B)</a:t>
                      </a:r>
                      <a:endParaRPr lang="en-US" sz="1800" b="0" dirty="0">
                        <a:solidFill>
                          <a:srgbClr val="333399"/>
                        </a:solidFill>
                        <a:latin typeface="Calibri"/>
                        <a:cs typeface="Calibri"/>
                      </a:endParaRP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r h="448733">
                <a:tc>
                  <a:txBody>
                    <a:bodyPr/>
                    <a:lstStyle/>
                    <a:p>
                      <a:pPr algn="ctr"/>
                      <a:r>
                        <a:rPr lang="en-US" sz="1800" b="0" dirty="0" smtClean="0">
                          <a:solidFill>
                            <a:srgbClr val="333399"/>
                          </a:solidFill>
                          <a:latin typeface="Calibri"/>
                          <a:cs typeface="Calibri"/>
                        </a:rPr>
                        <a:t>+b</a:t>
                      </a:r>
                      <a:endParaRPr lang="en-US" sz="1800" b="0" dirty="0">
                        <a:solidFill>
                          <a:srgbClr val="333399"/>
                        </a:solidFill>
                        <a:latin typeface="Calibri"/>
                        <a:cs typeface="Calibri"/>
                      </a:endParaRP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0.001</a:t>
                      </a:r>
                      <a:endParaRPr lang="en-US" sz="1800" b="0" dirty="0">
                        <a:solidFill>
                          <a:srgbClr val="333399"/>
                        </a:solidFill>
                        <a:latin typeface="Calibri"/>
                        <a:cs typeface="Calibri"/>
                      </a:endParaRP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48733">
                <a:tc>
                  <a:txBody>
                    <a:bodyPr/>
                    <a:lstStyle/>
                    <a:p>
                      <a:pPr algn="ctr"/>
                      <a:r>
                        <a:rPr lang="en-US" sz="1800" dirty="0" smtClean="0">
                          <a:solidFill>
                            <a:srgbClr val="333399"/>
                          </a:solidFill>
                          <a:latin typeface="Calibri"/>
                          <a:cs typeface="Calibri"/>
                          <a:sym typeface="Symbol"/>
                        </a:rPr>
                        <a:t>-b</a:t>
                      </a:r>
                      <a:endParaRPr lang="en-US" sz="1800" dirty="0">
                        <a:solidFill>
                          <a:srgbClr val="333399"/>
                        </a:solidFill>
                        <a:latin typeface="Calibri"/>
                        <a:cs typeface="Calibri"/>
                      </a:endParaRP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dirty="0" smtClean="0">
                          <a:solidFill>
                            <a:srgbClr val="333399"/>
                          </a:solidFill>
                          <a:latin typeface="Calibri"/>
                          <a:cs typeface="Calibri"/>
                        </a:rPr>
                        <a:t>0.999</a:t>
                      </a:r>
                      <a:endParaRPr lang="en-US" sz="1800" dirty="0">
                        <a:solidFill>
                          <a:srgbClr val="333399"/>
                        </a:solidFill>
                        <a:latin typeface="Calibri"/>
                        <a:cs typeface="Calibri"/>
                      </a:endParaRP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1284481308"/>
              </p:ext>
            </p:extLst>
          </p:nvPr>
        </p:nvGraphicFramePr>
        <p:xfrm>
          <a:off x="6248400" y="1350313"/>
          <a:ext cx="1298575" cy="1346199"/>
        </p:xfrm>
        <a:graphic>
          <a:graphicData uri="http://schemas.openxmlformats.org/drawingml/2006/table">
            <a:tbl>
              <a:tblPr firstRow="1" bandRow="1">
                <a:tableStyleId>{10A1B5D5-9B99-4C35-A422-299274C87663}</a:tableStyleId>
              </a:tblPr>
              <a:tblGrid>
                <a:gridCol w="536762"/>
                <a:gridCol w="761813"/>
              </a:tblGrid>
              <a:tr h="448733">
                <a:tc>
                  <a:txBody>
                    <a:bodyPr/>
                    <a:lstStyle/>
                    <a:p>
                      <a:pPr algn="ctr"/>
                      <a:r>
                        <a:rPr lang="en-US" sz="1800" b="0" dirty="0" smtClean="0">
                          <a:solidFill>
                            <a:srgbClr val="333399"/>
                          </a:solidFill>
                          <a:latin typeface="Calibri"/>
                          <a:cs typeface="Calibri"/>
                        </a:rPr>
                        <a:t>E</a:t>
                      </a:r>
                      <a:endParaRPr lang="en-US" sz="1800" b="0" dirty="0">
                        <a:solidFill>
                          <a:srgbClr val="333399"/>
                        </a:solidFill>
                        <a:latin typeface="Calibri"/>
                        <a:cs typeface="Calibri"/>
                      </a:endParaRP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P(E)</a:t>
                      </a:r>
                      <a:endParaRPr lang="en-US" sz="1800" b="0" dirty="0">
                        <a:solidFill>
                          <a:srgbClr val="333399"/>
                        </a:solidFill>
                        <a:latin typeface="Calibri"/>
                        <a:cs typeface="Calibri"/>
                      </a:endParaRP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r h="448733">
                <a:tc>
                  <a:txBody>
                    <a:bodyPr/>
                    <a:lstStyle/>
                    <a:p>
                      <a:pPr algn="ctr"/>
                      <a:r>
                        <a:rPr lang="en-US" sz="1800" b="0" dirty="0" smtClean="0">
                          <a:solidFill>
                            <a:srgbClr val="333399"/>
                          </a:solidFill>
                          <a:latin typeface="Calibri"/>
                          <a:cs typeface="Calibri"/>
                        </a:rPr>
                        <a:t>+e</a:t>
                      </a:r>
                      <a:endParaRPr lang="en-US" sz="1800" b="0" dirty="0">
                        <a:solidFill>
                          <a:srgbClr val="333399"/>
                        </a:solidFill>
                        <a:latin typeface="Calibri"/>
                        <a:cs typeface="Calibri"/>
                      </a:endParaRP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0.002</a:t>
                      </a:r>
                      <a:endParaRPr lang="en-US" sz="1800" b="0" dirty="0">
                        <a:solidFill>
                          <a:srgbClr val="333399"/>
                        </a:solidFill>
                        <a:latin typeface="Calibri"/>
                        <a:cs typeface="Calibri"/>
                      </a:endParaRP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48733">
                <a:tc>
                  <a:txBody>
                    <a:bodyPr/>
                    <a:lstStyle/>
                    <a:p>
                      <a:pPr algn="ctr"/>
                      <a:r>
                        <a:rPr lang="en-US" sz="1800" dirty="0" smtClean="0">
                          <a:solidFill>
                            <a:srgbClr val="333399"/>
                          </a:solidFill>
                          <a:latin typeface="Calibri"/>
                          <a:cs typeface="Calibri"/>
                          <a:sym typeface="Symbol"/>
                        </a:rPr>
                        <a:t>-e</a:t>
                      </a:r>
                      <a:endParaRPr lang="en-US" sz="1800" dirty="0">
                        <a:solidFill>
                          <a:srgbClr val="333399"/>
                        </a:solidFill>
                        <a:latin typeface="Calibri"/>
                        <a:cs typeface="Calibri"/>
                      </a:endParaRP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dirty="0" smtClean="0">
                          <a:solidFill>
                            <a:srgbClr val="333399"/>
                          </a:solidFill>
                          <a:latin typeface="Calibri"/>
                          <a:cs typeface="Calibri"/>
                        </a:rPr>
                        <a:t>0.998</a:t>
                      </a:r>
                      <a:endParaRPr lang="en-US" sz="1800" dirty="0">
                        <a:solidFill>
                          <a:srgbClr val="333399"/>
                        </a:solidFill>
                        <a:latin typeface="Calibri"/>
                        <a:cs typeface="Calibri"/>
                      </a:endParaRP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1475233019"/>
              </p:ext>
            </p:extLst>
          </p:nvPr>
        </p:nvGraphicFramePr>
        <p:xfrm>
          <a:off x="8686800" y="3165132"/>
          <a:ext cx="2819400" cy="3306979"/>
        </p:xfrm>
        <a:graphic>
          <a:graphicData uri="http://schemas.openxmlformats.org/drawingml/2006/table">
            <a:tbl>
              <a:tblPr firstRow="1" bandRow="1">
                <a:tableStyleId>{10A1B5D5-9B99-4C35-A422-299274C87663}</a:tableStyleId>
              </a:tblPr>
              <a:tblGrid>
                <a:gridCol w="536893"/>
                <a:gridCol w="529907"/>
                <a:gridCol w="533400"/>
                <a:gridCol w="1219200"/>
              </a:tblGrid>
              <a:tr h="380963">
                <a:tc>
                  <a:txBody>
                    <a:bodyPr/>
                    <a:lstStyle/>
                    <a:p>
                      <a:pPr algn="ctr"/>
                      <a:r>
                        <a:rPr lang="en-US" sz="1800" b="0" dirty="0" smtClean="0">
                          <a:solidFill>
                            <a:srgbClr val="333399"/>
                          </a:solidFill>
                          <a:latin typeface="Calibri"/>
                          <a:cs typeface="Calibri"/>
                        </a:rPr>
                        <a:t>B</a:t>
                      </a:r>
                      <a:endParaRPr lang="en-US" sz="1800" b="0" dirty="0">
                        <a:solidFill>
                          <a:srgbClr val="333399"/>
                        </a:solidFill>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E</a:t>
                      </a:r>
                      <a:endParaRPr lang="en-US" sz="1800" b="0" dirty="0">
                        <a:solidFill>
                          <a:srgbClr val="333399"/>
                        </a:solidFill>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A</a:t>
                      </a:r>
                      <a:endParaRPr lang="en-US" sz="1800" b="0" dirty="0">
                        <a:solidFill>
                          <a:srgbClr val="333399"/>
                        </a:solidFill>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P(A|B,E)</a:t>
                      </a:r>
                      <a:endParaRPr lang="en-US" sz="1800" b="0" dirty="0">
                        <a:solidFill>
                          <a:srgbClr val="333399"/>
                        </a:solidFill>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r h="365725">
                <a:tc>
                  <a:txBody>
                    <a:bodyPr/>
                    <a:lstStyle/>
                    <a:p>
                      <a:pPr algn="ctr"/>
                      <a:r>
                        <a:rPr lang="en-US" sz="1800" b="0" dirty="0" smtClean="0">
                          <a:latin typeface="Calibri"/>
                          <a:cs typeface="Calibri"/>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0.95</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7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+b</a:t>
                      </a:r>
                      <a:endParaRPr lang="en-US" sz="1800" b="0" dirty="0" smtClean="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+e</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-a</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0.05</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7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+b</a:t>
                      </a:r>
                      <a:endParaRPr lang="en-US" sz="1800" b="0" dirty="0" smtClean="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-e</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0.94</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725">
                <a:tc>
                  <a:txBody>
                    <a:bodyPr/>
                    <a:lstStyle/>
                    <a:p>
                      <a:pPr algn="ctr"/>
                      <a:r>
                        <a:rPr lang="en-US" sz="1800" b="0" dirty="0" smtClean="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-e</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-a</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0.06</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725">
                <a:tc>
                  <a:txBody>
                    <a:bodyPr/>
                    <a:lstStyle/>
                    <a:p>
                      <a:pPr algn="ctr"/>
                      <a:r>
                        <a:rPr lang="en-US" sz="1800" b="0" dirty="0" smtClean="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0.29</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725">
                <a:tc>
                  <a:txBody>
                    <a:bodyPr/>
                    <a:lstStyle/>
                    <a:p>
                      <a:pPr algn="ctr"/>
                      <a:r>
                        <a:rPr lang="en-US" sz="1800" b="0" dirty="0" smtClean="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+e</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-a</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0.71</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725">
                <a:tc>
                  <a:txBody>
                    <a:bodyPr/>
                    <a:lstStyle/>
                    <a:p>
                      <a:pPr algn="ctr"/>
                      <a:r>
                        <a:rPr lang="en-US" sz="1800" b="0" dirty="0" smtClean="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-e</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0.001</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725">
                <a:tc>
                  <a:txBody>
                    <a:bodyPr/>
                    <a:lstStyle/>
                    <a:p>
                      <a:pPr algn="ctr"/>
                      <a:r>
                        <a:rPr lang="en-US" sz="1800" b="0" dirty="0" smtClean="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-e</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-a</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latin typeface="Calibri"/>
                          <a:cs typeface="Calibri"/>
                        </a:rPr>
                        <a:t>0.999</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2996973011"/>
              </p:ext>
            </p:extLst>
          </p:nvPr>
        </p:nvGraphicFramePr>
        <p:xfrm>
          <a:off x="762000" y="2923054"/>
          <a:ext cx="1981200" cy="1844675"/>
        </p:xfrm>
        <a:graphic>
          <a:graphicData uri="http://schemas.openxmlformats.org/drawingml/2006/table">
            <a:tbl>
              <a:tblPr firstRow="1" bandRow="1">
                <a:tableStyleId>{10A1B5D5-9B99-4C35-A422-299274C87663}</a:tableStyleId>
              </a:tblPr>
              <a:tblGrid>
                <a:gridCol w="529907"/>
                <a:gridCol w="533400"/>
                <a:gridCol w="917893"/>
              </a:tblGrid>
              <a:tr h="381131">
                <a:tc>
                  <a:txBody>
                    <a:bodyPr/>
                    <a:lstStyle/>
                    <a:p>
                      <a:pPr algn="ctr"/>
                      <a:r>
                        <a:rPr lang="en-US" sz="1800" b="0" dirty="0" smtClean="0">
                          <a:solidFill>
                            <a:srgbClr val="333399"/>
                          </a:solidFill>
                          <a:latin typeface="Calibri"/>
                          <a:cs typeface="Calibri"/>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P(J|A)</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r h="365886">
                <a:tc>
                  <a:txBody>
                    <a:bodyPr/>
                    <a:lstStyle/>
                    <a:p>
                      <a:pPr algn="ctr"/>
                      <a:r>
                        <a:rPr lang="en-US" sz="1800" b="0" dirty="0" smtClean="0">
                          <a:solidFill>
                            <a:srgbClr val="333399"/>
                          </a:solidFill>
                          <a:latin typeface="Calibri"/>
                          <a:cs typeface="Calibri"/>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0.9</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+a</a:t>
                      </a:r>
                      <a:endParaRPr lang="en-US" sz="1800" b="0" dirty="0" smtClean="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-j</a:t>
                      </a:r>
                      <a:endParaRPr lang="en-US" sz="1800" b="0" dirty="0" smtClean="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0.1</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-a</a:t>
                      </a:r>
                      <a:endParaRPr lang="en-US" sz="1800" b="0" dirty="0" smtClean="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0.05</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-a</a:t>
                      </a:r>
                      <a:endParaRPr lang="en-US" sz="1800" b="0" dirty="0" smtClean="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-j</a:t>
                      </a:r>
                      <a:endParaRPr lang="en-US" sz="1800" b="0" dirty="0" smtClean="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0.95</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bl>
          </a:graphicData>
        </a:graphic>
      </p:graphicFrame>
      <p:graphicFrame>
        <p:nvGraphicFramePr>
          <p:cNvPr id="28" name="Table 27"/>
          <p:cNvGraphicFramePr>
            <a:graphicFrameLocks noGrp="1"/>
          </p:cNvGraphicFramePr>
          <p:nvPr>
            <p:extLst>
              <p:ext uri="{D42A27DB-BD31-4B8C-83A1-F6EECF244321}">
                <p14:modId xmlns:p14="http://schemas.microsoft.com/office/powerpoint/2010/main" val="1081890127"/>
              </p:ext>
            </p:extLst>
          </p:nvPr>
        </p:nvGraphicFramePr>
        <p:xfrm>
          <a:off x="6248400" y="2923054"/>
          <a:ext cx="2057400" cy="1844675"/>
        </p:xfrm>
        <a:graphic>
          <a:graphicData uri="http://schemas.openxmlformats.org/drawingml/2006/table">
            <a:tbl>
              <a:tblPr firstRow="1" bandRow="1">
                <a:tableStyleId>{10A1B5D5-9B99-4C35-A422-299274C87663}</a:tableStyleId>
              </a:tblPr>
              <a:tblGrid>
                <a:gridCol w="529907"/>
                <a:gridCol w="613093"/>
                <a:gridCol w="914400"/>
              </a:tblGrid>
              <a:tr h="381131">
                <a:tc>
                  <a:txBody>
                    <a:bodyPr/>
                    <a:lstStyle/>
                    <a:p>
                      <a:pPr algn="ctr"/>
                      <a:r>
                        <a:rPr lang="en-US" sz="1800" b="0" dirty="0" smtClean="0">
                          <a:solidFill>
                            <a:srgbClr val="333399"/>
                          </a:solidFill>
                          <a:latin typeface="Calibri"/>
                          <a:cs typeface="Calibri"/>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P(M|A)</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r h="365886">
                <a:tc>
                  <a:txBody>
                    <a:bodyPr/>
                    <a:lstStyle/>
                    <a:p>
                      <a:pPr algn="ctr"/>
                      <a:r>
                        <a:rPr lang="en-US" sz="1800" b="0" dirty="0" smtClean="0">
                          <a:solidFill>
                            <a:srgbClr val="333399"/>
                          </a:solidFill>
                          <a:latin typeface="Calibri"/>
                          <a:cs typeface="Calibri"/>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0.7</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+a</a:t>
                      </a:r>
                      <a:endParaRPr lang="en-US" sz="1800" b="0" dirty="0" smtClean="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-m</a:t>
                      </a:r>
                      <a:endParaRPr lang="en-US" sz="1800" b="0" dirty="0" smtClean="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0.3</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-a</a:t>
                      </a:r>
                      <a:endParaRPr lang="en-US" sz="1800" b="0" dirty="0" smtClean="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0.01</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-a</a:t>
                      </a:r>
                      <a:endParaRPr lang="en-US" sz="1800" b="0" dirty="0" smtClean="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-m</a:t>
                      </a:r>
                      <a:endParaRPr lang="en-US" sz="1800" b="0" dirty="0" smtClean="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0.99</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bl>
          </a:graphicData>
        </a:graphic>
      </p:graphicFrame>
      <p:sp>
        <p:nvSpPr>
          <p:cNvPr id="24" name="Oval 4"/>
          <p:cNvSpPr>
            <a:spLocks noChangeArrowheads="1"/>
          </p:cNvSpPr>
          <p:nvPr/>
        </p:nvSpPr>
        <p:spPr bwMode="auto">
          <a:xfrm>
            <a:off x="3169018" y="1373005"/>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smtClean="0">
                <a:latin typeface="Calibri"/>
                <a:cs typeface="Calibri"/>
              </a:rPr>
              <a:t>B</a:t>
            </a:r>
            <a:endParaRPr lang="en-US" sz="2800" baseline="-25000" dirty="0">
              <a:latin typeface="Calibri"/>
              <a:cs typeface="Calibri"/>
            </a:endParaRPr>
          </a:p>
        </p:txBody>
      </p:sp>
      <p:sp>
        <p:nvSpPr>
          <p:cNvPr id="25" name="Oval 4"/>
          <p:cNvSpPr>
            <a:spLocks noChangeArrowheads="1"/>
          </p:cNvSpPr>
          <p:nvPr/>
        </p:nvSpPr>
        <p:spPr bwMode="auto">
          <a:xfrm>
            <a:off x="5277150" y="1373005"/>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smtClean="0">
                <a:latin typeface="Calibri"/>
                <a:cs typeface="Calibri"/>
              </a:rPr>
              <a:t>E</a:t>
            </a:r>
            <a:endParaRPr lang="en-US" sz="2800" baseline="-25000" dirty="0">
              <a:latin typeface="Calibri"/>
              <a:cs typeface="Calibri"/>
            </a:endParaRPr>
          </a:p>
        </p:txBody>
      </p:sp>
      <p:sp>
        <p:nvSpPr>
          <p:cNvPr id="26" name="Oval 4"/>
          <p:cNvSpPr>
            <a:spLocks noChangeArrowheads="1"/>
          </p:cNvSpPr>
          <p:nvPr/>
        </p:nvSpPr>
        <p:spPr bwMode="auto">
          <a:xfrm>
            <a:off x="4266497" y="2484872"/>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smtClean="0">
                <a:latin typeface="Calibri"/>
                <a:cs typeface="Calibri"/>
              </a:rPr>
              <a:t>A</a:t>
            </a:r>
            <a:endParaRPr lang="en-US" sz="2800" baseline="-25000" dirty="0">
              <a:latin typeface="Calibri"/>
              <a:cs typeface="Calibri"/>
            </a:endParaRPr>
          </a:p>
        </p:txBody>
      </p:sp>
      <p:sp>
        <p:nvSpPr>
          <p:cNvPr id="27" name="Oval 4"/>
          <p:cNvSpPr>
            <a:spLocks noChangeArrowheads="1"/>
          </p:cNvSpPr>
          <p:nvPr/>
        </p:nvSpPr>
        <p:spPr bwMode="auto">
          <a:xfrm>
            <a:off x="5388742" y="37338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smtClean="0">
                <a:latin typeface="Calibri"/>
                <a:cs typeface="Calibri"/>
              </a:rPr>
              <a:t>M</a:t>
            </a:r>
            <a:endParaRPr lang="en-US" sz="2800" baseline="-25000" dirty="0">
              <a:latin typeface="Calibri"/>
              <a:cs typeface="Calibri"/>
            </a:endParaRPr>
          </a:p>
        </p:txBody>
      </p:sp>
      <p:sp>
        <p:nvSpPr>
          <p:cNvPr id="29" name="Oval 4"/>
          <p:cNvSpPr>
            <a:spLocks noChangeArrowheads="1"/>
          </p:cNvSpPr>
          <p:nvPr/>
        </p:nvSpPr>
        <p:spPr bwMode="auto">
          <a:xfrm>
            <a:off x="3333449" y="37338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smtClean="0">
                <a:latin typeface="Calibri"/>
                <a:cs typeface="Calibri"/>
              </a:rPr>
              <a:t>J</a:t>
            </a:r>
            <a:endParaRPr lang="en-US" sz="2800" baseline="-25000" dirty="0">
              <a:latin typeface="Calibri"/>
              <a:cs typeface="Calibri"/>
            </a:endParaRPr>
          </a:p>
        </p:txBody>
      </p:sp>
      <p:cxnSp>
        <p:nvCxnSpPr>
          <p:cNvPr id="31" name="AutoShape 6"/>
          <p:cNvCxnSpPr>
            <a:cxnSpLocks noChangeShapeType="1"/>
            <a:stCxn id="26" idx="5"/>
            <a:endCxn id="27" idx="1"/>
          </p:cNvCxnSpPr>
          <p:nvPr/>
        </p:nvCxnSpPr>
        <p:spPr bwMode="auto">
          <a:xfrm>
            <a:off x="4916905" y="3135280"/>
            <a:ext cx="583429" cy="7101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32" name="AutoShape 6"/>
          <p:cNvCxnSpPr>
            <a:cxnSpLocks noChangeShapeType="1"/>
            <a:stCxn id="26" idx="3"/>
            <a:endCxn id="29" idx="7"/>
          </p:cNvCxnSpPr>
          <p:nvPr/>
        </p:nvCxnSpPr>
        <p:spPr bwMode="auto">
          <a:xfrm flipH="1">
            <a:off x="3983857" y="3135280"/>
            <a:ext cx="394232" cy="7101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33" name="AutoShape 6"/>
          <p:cNvCxnSpPr>
            <a:cxnSpLocks noChangeShapeType="1"/>
            <a:stCxn id="25" idx="3"/>
            <a:endCxn id="26" idx="7"/>
          </p:cNvCxnSpPr>
          <p:nvPr/>
        </p:nvCxnSpPr>
        <p:spPr bwMode="auto">
          <a:xfrm flipH="1">
            <a:off x="4916905" y="2023413"/>
            <a:ext cx="471837" cy="573051"/>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34" name="AutoShape 6"/>
          <p:cNvCxnSpPr>
            <a:cxnSpLocks noChangeShapeType="1"/>
            <a:stCxn id="24" idx="5"/>
            <a:endCxn id="26" idx="1"/>
          </p:cNvCxnSpPr>
          <p:nvPr/>
        </p:nvCxnSpPr>
        <p:spPr bwMode="auto">
          <a:xfrm>
            <a:off x="3819426" y="2023413"/>
            <a:ext cx="558663" cy="573051"/>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3" name="Picture 2" descr="TP_tmp.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09600" y="5257800"/>
            <a:ext cx="4267200" cy="430635"/>
          </a:xfrm>
          <a:prstGeom prst="rect">
            <a:avLst/>
          </a:prstGeom>
        </p:spPr>
      </p:pic>
    </p:spTree>
    <p:extLst>
      <p:ext uri="{BB962C8B-B14F-4D97-AF65-F5344CB8AC3E}">
        <p14:creationId xmlns:p14="http://schemas.microsoft.com/office/powerpoint/2010/main" val="1904839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48800" y="1143000"/>
            <a:ext cx="2438400" cy="1621696"/>
          </a:xfrm>
          <a:prstGeom prst="rect">
            <a:avLst/>
          </a:prstGeom>
        </p:spPr>
      </p:pic>
      <p:sp>
        <p:nvSpPr>
          <p:cNvPr id="27650" name="Title 1"/>
          <p:cNvSpPr>
            <a:spLocks noGrp="1"/>
          </p:cNvSpPr>
          <p:nvPr>
            <p:ph type="title"/>
          </p:nvPr>
        </p:nvSpPr>
        <p:spPr/>
        <p:txBody>
          <a:bodyPr/>
          <a:lstStyle/>
          <a:p>
            <a:r>
              <a:rPr lang="en-US" dirty="0">
                <a:latin typeface="Calibri"/>
                <a:cs typeface="Calibri"/>
              </a:rPr>
              <a:t>Example: Alarm Network</a:t>
            </a:r>
          </a:p>
        </p:txBody>
      </p:sp>
      <p:graphicFrame>
        <p:nvGraphicFramePr>
          <p:cNvPr id="20" name="Table 19"/>
          <p:cNvGraphicFramePr>
            <a:graphicFrameLocks noGrp="1"/>
          </p:cNvGraphicFramePr>
          <p:nvPr>
            <p:extLst>
              <p:ext uri="{D42A27DB-BD31-4B8C-83A1-F6EECF244321}">
                <p14:modId xmlns:p14="http://schemas.microsoft.com/office/powerpoint/2010/main" val="1450901502"/>
              </p:ext>
            </p:extLst>
          </p:nvPr>
        </p:nvGraphicFramePr>
        <p:xfrm>
          <a:off x="1447800" y="1350313"/>
          <a:ext cx="1295400" cy="1346199"/>
        </p:xfrm>
        <a:graphic>
          <a:graphicData uri="http://schemas.openxmlformats.org/drawingml/2006/table">
            <a:tbl>
              <a:tblPr firstRow="1" bandRow="1">
                <a:tableStyleId>{10A1B5D5-9B99-4C35-A422-299274C87663}</a:tableStyleId>
              </a:tblPr>
              <a:tblGrid>
                <a:gridCol w="533400"/>
                <a:gridCol w="762000"/>
              </a:tblGrid>
              <a:tr h="448733">
                <a:tc>
                  <a:txBody>
                    <a:bodyPr/>
                    <a:lstStyle/>
                    <a:p>
                      <a:pPr algn="ctr"/>
                      <a:r>
                        <a:rPr lang="en-US" sz="1800" b="0" dirty="0" smtClean="0">
                          <a:solidFill>
                            <a:srgbClr val="333399"/>
                          </a:solidFill>
                          <a:latin typeface="Calibri"/>
                          <a:cs typeface="Calibri"/>
                        </a:rPr>
                        <a:t>B</a:t>
                      </a:r>
                      <a:endParaRPr lang="en-US" sz="1800" b="0" dirty="0">
                        <a:solidFill>
                          <a:srgbClr val="333399"/>
                        </a:solidFill>
                        <a:latin typeface="Calibri"/>
                        <a:cs typeface="Calibri"/>
                      </a:endParaRP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P(B)</a:t>
                      </a:r>
                      <a:endParaRPr lang="en-US" sz="1800" b="0" dirty="0">
                        <a:solidFill>
                          <a:srgbClr val="333399"/>
                        </a:solidFill>
                        <a:latin typeface="Calibri"/>
                        <a:cs typeface="Calibri"/>
                      </a:endParaRP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r h="448733">
                <a:tc>
                  <a:txBody>
                    <a:bodyPr/>
                    <a:lstStyle/>
                    <a:p>
                      <a:pPr algn="ctr"/>
                      <a:r>
                        <a:rPr lang="en-US" sz="1800" b="0" dirty="0" smtClean="0">
                          <a:solidFill>
                            <a:srgbClr val="333399"/>
                          </a:solidFill>
                          <a:latin typeface="Calibri"/>
                          <a:cs typeface="Calibri"/>
                        </a:rPr>
                        <a:t>+b</a:t>
                      </a:r>
                      <a:endParaRPr lang="en-US" sz="1800" b="0" dirty="0">
                        <a:solidFill>
                          <a:srgbClr val="333399"/>
                        </a:solidFill>
                        <a:latin typeface="Calibri"/>
                        <a:cs typeface="Calibri"/>
                      </a:endParaRP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pPr algn="ctr"/>
                      <a:r>
                        <a:rPr lang="en-US" sz="1800" b="0" dirty="0" smtClean="0">
                          <a:solidFill>
                            <a:srgbClr val="333399"/>
                          </a:solidFill>
                          <a:latin typeface="Calibri"/>
                          <a:cs typeface="Calibri"/>
                        </a:rPr>
                        <a:t>0.001</a:t>
                      </a:r>
                      <a:endParaRPr lang="en-US" sz="1800" b="0" dirty="0">
                        <a:solidFill>
                          <a:srgbClr val="333399"/>
                        </a:solidFill>
                        <a:latin typeface="Calibri"/>
                        <a:cs typeface="Calibri"/>
                      </a:endParaRP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r>
              <a:tr h="448733">
                <a:tc>
                  <a:txBody>
                    <a:bodyPr/>
                    <a:lstStyle/>
                    <a:p>
                      <a:pPr algn="ctr"/>
                      <a:r>
                        <a:rPr lang="en-US" sz="1800" dirty="0" smtClean="0">
                          <a:solidFill>
                            <a:srgbClr val="333399"/>
                          </a:solidFill>
                          <a:latin typeface="Calibri"/>
                          <a:cs typeface="Calibri"/>
                          <a:sym typeface="Symbol"/>
                        </a:rPr>
                        <a:t>-b</a:t>
                      </a:r>
                      <a:endParaRPr lang="en-US" sz="1800" dirty="0">
                        <a:solidFill>
                          <a:srgbClr val="333399"/>
                        </a:solidFill>
                        <a:latin typeface="Calibri"/>
                        <a:cs typeface="Calibri"/>
                      </a:endParaRP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dirty="0" smtClean="0">
                          <a:solidFill>
                            <a:srgbClr val="333399"/>
                          </a:solidFill>
                          <a:latin typeface="Calibri"/>
                          <a:cs typeface="Calibri"/>
                        </a:rPr>
                        <a:t>0.999</a:t>
                      </a:r>
                      <a:endParaRPr lang="en-US" sz="1800" dirty="0">
                        <a:solidFill>
                          <a:srgbClr val="333399"/>
                        </a:solidFill>
                        <a:latin typeface="Calibri"/>
                        <a:cs typeface="Calibri"/>
                      </a:endParaRP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168734413"/>
              </p:ext>
            </p:extLst>
          </p:nvPr>
        </p:nvGraphicFramePr>
        <p:xfrm>
          <a:off x="6248400" y="1350313"/>
          <a:ext cx="1298575" cy="1346199"/>
        </p:xfrm>
        <a:graphic>
          <a:graphicData uri="http://schemas.openxmlformats.org/drawingml/2006/table">
            <a:tbl>
              <a:tblPr firstRow="1" bandRow="1">
                <a:tableStyleId>{10A1B5D5-9B99-4C35-A422-299274C87663}</a:tableStyleId>
              </a:tblPr>
              <a:tblGrid>
                <a:gridCol w="536762"/>
                <a:gridCol w="761813"/>
              </a:tblGrid>
              <a:tr h="448733">
                <a:tc>
                  <a:txBody>
                    <a:bodyPr/>
                    <a:lstStyle/>
                    <a:p>
                      <a:pPr algn="ctr"/>
                      <a:r>
                        <a:rPr lang="en-US" sz="1800" b="0" dirty="0" smtClean="0">
                          <a:solidFill>
                            <a:srgbClr val="333399"/>
                          </a:solidFill>
                          <a:latin typeface="Calibri"/>
                          <a:cs typeface="Calibri"/>
                        </a:rPr>
                        <a:t>E</a:t>
                      </a:r>
                      <a:endParaRPr lang="en-US" sz="1800" b="0" dirty="0">
                        <a:solidFill>
                          <a:srgbClr val="333399"/>
                        </a:solidFill>
                        <a:latin typeface="Calibri"/>
                        <a:cs typeface="Calibri"/>
                      </a:endParaRP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P(E)</a:t>
                      </a:r>
                      <a:endParaRPr lang="en-US" sz="1800" b="0" dirty="0">
                        <a:solidFill>
                          <a:srgbClr val="333399"/>
                        </a:solidFill>
                        <a:latin typeface="Calibri"/>
                        <a:cs typeface="Calibri"/>
                      </a:endParaRP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r h="448733">
                <a:tc>
                  <a:txBody>
                    <a:bodyPr/>
                    <a:lstStyle/>
                    <a:p>
                      <a:pPr algn="ctr"/>
                      <a:r>
                        <a:rPr lang="en-US" sz="1800" b="0" dirty="0" smtClean="0">
                          <a:solidFill>
                            <a:srgbClr val="333399"/>
                          </a:solidFill>
                          <a:latin typeface="Calibri"/>
                          <a:cs typeface="Calibri"/>
                        </a:rPr>
                        <a:t>+e</a:t>
                      </a:r>
                      <a:endParaRPr lang="en-US" sz="1800" b="0" dirty="0">
                        <a:solidFill>
                          <a:srgbClr val="333399"/>
                        </a:solidFill>
                        <a:latin typeface="Calibri"/>
                        <a:cs typeface="Calibri"/>
                      </a:endParaRP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0.002</a:t>
                      </a:r>
                      <a:endParaRPr lang="en-US" sz="1800" b="0" dirty="0">
                        <a:solidFill>
                          <a:srgbClr val="333399"/>
                        </a:solidFill>
                        <a:latin typeface="Calibri"/>
                        <a:cs typeface="Calibri"/>
                      </a:endParaRP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48733">
                <a:tc>
                  <a:txBody>
                    <a:bodyPr/>
                    <a:lstStyle/>
                    <a:p>
                      <a:pPr algn="ctr"/>
                      <a:r>
                        <a:rPr lang="en-US" sz="1800" dirty="0" smtClean="0">
                          <a:solidFill>
                            <a:srgbClr val="333399"/>
                          </a:solidFill>
                          <a:latin typeface="Calibri"/>
                          <a:cs typeface="Calibri"/>
                          <a:sym typeface="Symbol"/>
                        </a:rPr>
                        <a:t>-e</a:t>
                      </a:r>
                      <a:endParaRPr lang="en-US" sz="1800" dirty="0">
                        <a:solidFill>
                          <a:srgbClr val="333399"/>
                        </a:solidFill>
                        <a:latin typeface="Calibri"/>
                        <a:cs typeface="Calibri"/>
                      </a:endParaRP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chemeClr val="bg2">
                        <a:lumMod val="60000"/>
                        <a:lumOff val="40000"/>
                      </a:schemeClr>
                    </a:solidFill>
                  </a:tcPr>
                </a:tc>
                <a:tc>
                  <a:txBody>
                    <a:bodyPr/>
                    <a:lstStyle/>
                    <a:p>
                      <a:pPr algn="ctr"/>
                      <a:r>
                        <a:rPr lang="en-US" sz="1800" dirty="0" smtClean="0">
                          <a:solidFill>
                            <a:srgbClr val="333399"/>
                          </a:solidFill>
                          <a:latin typeface="Calibri"/>
                          <a:cs typeface="Calibri"/>
                        </a:rPr>
                        <a:t>0.998</a:t>
                      </a:r>
                      <a:endParaRPr lang="en-US" sz="1800" dirty="0">
                        <a:solidFill>
                          <a:srgbClr val="333399"/>
                        </a:solidFill>
                        <a:latin typeface="Calibri"/>
                        <a:cs typeface="Calibri"/>
                      </a:endParaRP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chemeClr val="bg2">
                        <a:lumMod val="60000"/>
                        <a:lumOff val="40000"/>
                      </a:schemeClr>
                    </a:solidFill>
                  </a:tcPr>
                </a:tc>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3362184611"/>
              </p:ext>
            </p:extLst>
          </p:nvPr>
        </p:nvGraphicFramePr>
        <p:xfrm>
          <a:off x="8686800" y="3165132"/>
          <a:ext cx="2819400" cy="3306979"/>
        </p:xfrm>
        <a:graphic>
          <a:graphicData uri="http://schemas.openxmlformats.org/drawingml/2006/table">
            <a:tbl>
              <a:tblPr firstRow="1" bandRow="1">
                <a:tableStyleId>{10A1B5D5-9B99-4C35-A422-299274C87663}</a:tableStyleId>
              </a:tblPr>
              <a:tblGrid>
                <a:gridCol w="536893"/>
                <a:gridCol w="529907"/>
                <a:gridCol w="533400"/>
                <a:gridCol w="1219200"/>
              </a:tblGrid>
              <a:tr h="380963">
                <a:tc>
                  <a:txBody>
                    <a:bodyPr/>
                    <a:lstStyle/>
                    <a:p>
                      <a:pPr algn="ctr"/>
                      <a:r>
                        <a:rPr lang="en-US" sz="1800" b="0" dirty="0" smtClean="0">
                          <a:solidFill>
                            <a:srgbClr val="333399"/>
                          </a:solidFill>
                          <a:latin typeface="Calibri"/>
                          <a:cs typeface="Calibri"/>
                        </a:rPr>
                        <a:t>B</a:t>
                      </a:r>
                      <a:endParaRPr lang="en-US" sz="1800" b="0" dirty="0">
                        <a:solidFill>
                          <a:srgbClr val="333399"/>
                        </a:solidFill>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E</a:t>
                      </a:r>
                      <a:endParaRPr lang="en-US" sz="1800" b="0" dirty="0">
                        <a:solidFill>
                          <a:srgbClr val="333399"/>
                        </a:solidFill>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A</a:t>
                      </a:r>
                      <a:endParaRPr lang="en-US" sz="1800" b="0" dirty="0">
                        <a:solidFill>
                          <a:srgbClr val="333399"/>
                        </a:solidFill>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P(A|B,E)</a:t>
                      </a:r>
                      <a:endParaRPr lang="en-US" sz="1800" b="0" dirty="0">
                        <a:solidFill>
                          <a:srgbClr val="333399"/>
                        </a:solidFill>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r h="365725">
                <a:tc>
                  <a:txBody>
                    <a:bodyPr/>
                    <a:lstStyle/>
                    <a:p>
                      <a:pPr algn="ctr"/>
                      <a:r>
                        <a:rPr lang="en-US" sz="1800" b="0" dirty="0" smtClean="0">
                          <a:latin typeface="Calibri"/>
                          <a:cs typeface="Calibri"/>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0.95</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7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+b</a:t>
                      </a:r>
                      <a:endParaRPr lang="en-US" sz="1800" b="0" dirty="0" smtClean="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+e</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-a</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0.05</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7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+b</a:t>
                      </a:r>
                      <a:endParaRPr lang="en-US" sz="1800" b="0" dirty="0" smtClean="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-e</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pPr algn="ctr"/>
                      <a:r>
                        <a:rPr lang="en-US" sz="1800" b="0" dirty="0" smtClean="0">
                          <a:latin typeface="Calibri"/>
                          <a:cs typeface="Calibri"/>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pPr algn="ctr"/>
                      <a:r>
                        <a:rPr lang="en-US" sz="1800" b="0" dirty="0" smtClean="0">
                          <a:latin typeface="Calibri"/>
                          <a:cs typeface="Calibri"/>
                        </a:rPr>
                        <a:t>0.94</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r>
              <a:tr h="365725">
                <a:tc>
                  <a:txBody>
                    <a:bodyPr/>
                    <a:lstStyle/>
                    <a:p>
                      <a:pPr algn="ctr"/>
                      <a:r>
                        <a:rPr lang="en-US" sz="1800" b="0" dirty="0" smtClean="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-e</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-a</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0.06</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725">
                <a:tc>
                  <a:txBody>
                    <a:bodyPr/>
                    <a:lstStyle/>
                    <a:p>
                      <a:pPr algn="ctr"/>
                      <a:r>
                        <a:rPr lang="en-US" sz="1800" b="0" dirty="0" smtClean="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0.29</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725">
                <a:tc>
                  <a:txBody>
                    <a:bodyPr/>
                    <a:lstStyle/>
                    <a:p>
                      <a:pPr algn="ctr"/>
                      <a:r>
                        <a:rPr lang="en-US" sz="1800" b="0" dirty="0" smtClean="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+e</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-a</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0.71</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725">
                <a:tc>
                  <a:txBody>
                    <a:bodyPr/>
                    <a:lstStyle/>
                    <a:p>
                      <a:pPr algn="ctr"/>
                      <a:r>
                        <a:rPr lang="en-US" sz="1800" b="0" dirty="0" smtClean="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-e</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0.001</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725">
                <a:tc>
                  <a:txBody>
                    <a:bodyPr/>
                    <a:lstStyle/>
                    <a:p>
                      <a:pPr algn="ctr"/>
                      <a:r>
                        <a:rPr lang="en-US" sz="1800" b="0" dirty="0" smtClean="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-e</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-a</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latin typeface="Calibri"/>
                          <a:cs typeface="Calibri"/>
                        </a:rPr>
                        <a:t>0.999</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2425312033"/>
              </p:ext>
            </p:extLst>
          </p:nvPr>
        </p:nvGraphicFramePr>
        <p:xfrm>
          <a:off x="762000" y="2923054"/>
          <a:ext cx="1981200" cy="1844675"/>
        </p:xfrm>
        <a:graphic>
          <a:graphicData uri="http://schemas.openxmlformats.org/drawingml/2006/table">
            <a:tbl>
              <a:tblPr firstRow="1" bandRow="1">
                <a:tableStyleId>{10A1B5D5-9B99-4C35-A422-299274C87663}</a:tableStyleId>
              </a:tblPr>
              <a:tblGrid>
                <a:gridCol w="529907"/>
                <a:gridCol w="533400"/>
                <a:gridCol w="917893"/>
              </a:tblGrid>
              <a:tr h="381131">
                <a:tc>
                  <a:txBody>
                    <a:bodyPr/>
                    <a:lstStyle/>
                    <a:p>
                      <a:pPr algn="ctr"/>
                      <a:r>
                        <a:rPr lang="en-US" sz="1800" b="0" dirty="0" smtClean="0">
                          <a:solidFill>
                            <a:srgbClr val="333399"/>
                          </a:solidFill>
                          <a:latin typeface="Calibri"/>
                          <a:cs typeface="Calibri"/>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P(J|A)</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r h="365886">
                <a:tc>
                  <a:txBody>
                    <a:bodyPr/>
                    <a:lstStyle/>
                    <a:p>
                      <a:pPr algn="ctr"/>
                      <a:r>
                        <a:rPr lang="en-US" sz="1800" b="0" dirty="0" smtClean="0">
                          <a:solidFill>
                            <a:srgbClr val="333399"/>
                          </a:solidFill>
                          <a:latin typeface="Calibri"/>
                          <a:cs typeface="Calibri"/>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0.9</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+a</a:t>
                      </a:r>
                      <a:endParaRPr lang="en-US" sz="1800" b="0" dirty="0" smtClean="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-j</a:t>
                      </a:r>
                      <a:endParaRPr lang="en-US" sz="1800" b="0" dirty="0" smtClean="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pPr algn="ctr"/>
                      <a:r>
                        <a:rPr lang="en-US" sz="1800" b="0" dirty="0" smtClean="0">
                          <a:solidFill>
                            <a:srgbClr val="333399"/>
                          </a:solidFill>
                          <a:latin typeface="Calibri"/>
                          <a:cs typeface="Calibri"/>
                        </a:rPr>
                        <a:t>0.1</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-a</a:t>
                      </a:r>
                      <a:endParaRPr lang="en-US" sz="1800" b="0" dirty="0" smtClean="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0.05</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-a</a:t>
                      </a:r>
                      <a:endParaRPr lang="en-US" sz="1800" b="0" dirty="0" smtClean="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-j</a:t>
                      </a:r>
                      <a:endParaRPr lang="en-US" sz="1800" b="0" dirty="0" smtClean="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0.95</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bl>
          </a:graphicData>
        </a:graphic>
      </p:graphicFrame>
      <p:graphicFrame>
        <p:nvGraphicFramePr>
          <p:cNvPr id="28" name="Table 27"/>
          <p:cNvGraphicFramePr>
            <a:graphicFrameLocks noGrp="1"/>
          </p:cNvGraphicFramePr>
          <p:nvPr>
            <p:extLst>
              <p:ext uri="{D42A27DB-BD31-4B8C-83A1-F6EECF244321}">
                <p14:modId xmlns:p14="http://schemas.microsoft.com/office/powerpoint/2010/main" val="2385262832"/>
              </p:ext>
            </p:extLst>
          </p:nvPr>
        </p:nvGraphicFramePr>
        <p:xfrm>
          <a:off x="6248400" y="2923054"/>
          <a:ext cx="2057400" cy="1844675"/>
        </p:xfrm>
        <a:graphic>
          <a:graphicData uri="http://schemas.openxmlformats.org/drawingml/2006/table">
            <a:tbl>
              <a:tblPr firstRow="1" bandRow="1">
                <a:tableStyleId>{10A1B5D5-9B99-4C35-A422-299274C87663}</a:tableStyleId>
              </a:tblPr>
              <a:tblGrid>
                <a:gridCol w="529907"/>
                <a:gridCol w="613093"/>
                <a:gridCol w="914400"/>
              </a:tblGrid>
              <a:tr h="381131">
                <a:tc>
                  <a:txBody>
                    <a:bodyPr/>
                    <a:lstStyle/>
                    <a:p>
                      <a:pPr algn="ctr"/>
                      <a:r>
                        <a:rPr lang="en-US" sz="1800" b="0" dirty="0" smtClean="0">
                          <a:solidFill>
                            <a:srgbClr val="333399"/>
                          </a:solidFill>
                          <a:latin typeface="Calibri"/>
                          <a:cs typeface="Calibri"/>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P(M|A)</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r h="365886">
                <a:tc>
                  <a:txBody>
                    <a:bodyPr/>
                    <a:lstStyle/>
                    <a:p>
                      <a:pPr algn="ctr"/>
                      <a:r>
                        <a:rPr lang="en-US" sz="1800" b="0" dirty="0" smtClean="0">
                          <a:solidFill>
                            <a:srgbClr val="333399"/>
                          </a:solidFill>
                          <a:latin typeface="Calibri"/>
                          <a:cs typeface="Calibri"/>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pPr algn="ctr"/>
                      <a:r>
                        <a:rPr lang="en-US" sz="1800" b="0" dirty="0" smtClean="0">
                          <a:solidFill>
                            <a:srgbClr val="333399"/>
                          </a:solidFill>
                          <a:latin typeface="Calibri"/>
                          <a:cs typeface="Calibri"/>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pPr algn="ctr"/>
                      <a:r>
                        <a:rPr lang="en-US" sz="1800" b="0" dirty="0" smtClean="0">
                          <a:solidFill>
                            <a:srgbClr val="333399"/>
                          </a:solidFill>
                          <a:latin typeface="Calibri"/>
                          <a:cs typeface="Calibri"/>
                        </a:rPr>
                        <a:t>0.7</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+a</a:t>
                      </a:r>
                      <a:endParaRPr lang="en-US" sz="1800" b="0" dirty="0" smtClean="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-m</a:t>
                      </a:r>
                      <a:endParaRPr lang="en-US" sz="1800" b="0" dirty="0" smtClean="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0.3</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-a</a:t>
                      </a:r>
                      <a:endParaRPr lang="en-US" sz="1800" b="0" dirty="0" smtClean="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0.01</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-a</a:t>
                      </a:r>
                      <a:endParaRPr lang="en-US" sz="1800" b="0" dirty="0" smtClean="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-m</a:t>
                      </a:r>
                      <a:endParaRPr lang="en-US" sz="1800" b="0" dirty="0" smtClean="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0.99</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bl>
          </a:graphicData>
        </a:graphic>
      </p:graphicFrame>
      <p:sp>
        <p:nvSpPr>
          <p:cNvPr id="24" name="Oval 4"/>
          <p:cNvSpPr>
            <a:spLocks noChangeArrowheads="1"/>
          </p:cNvSpPr>
          <p:nvPr/>
        </p:nvSpPr>
        <p:spPr bwMode="auto">
          <a:xfrm>
            <a:off x="3169018" y="1373005"/>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smtClean="0">
                <a:latin typeface="Calibri"/>
                <a:cs typeface="Calibri"/>
              </a:rPr>
              <a:t>B</a:t>
            </a:r>
            <a:endParaRPr lang="en-US" sz="2800" baseline="-25000" dirty="0">
              <a:latin typeface="Calibri"/>
              <a:cs typeface="Calibri"/>
            </a:endParaRPr>
          </a:p>
        </p:txBody>
      </p:sp>
      <p:sp>
        <p:nvSpPr>
          <p:cNvPr id="25" name="Oval 4"/>
          <p:cNvSpPr>
            <a:spLocks noChangeArrowheads="1"/>
          </p:cNvSpPr>
          <p:nvPr/>
        </p:nvSpPr>
        <p:spPr bwMode="auto">
          <a:xfrm>
            <a:off x="5277150" y="1373005"/>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smtClean="0">
                <a:latin typeface="Calibri"/>
                <a:cs typeface="Calibri"/>
              </a:rPr>
              <a:t>E</a:t>
            </a:r>
            <a:endParaRPr lang="en-US" sz="2800" baseline="-25000" dirty="0">
              <a:latin typeface="Calibri"/>
              <a:cs typeface="Calibri"/>
            </a:endParaRPr>
          </a:p>
        </p:txBody>
      </p:sp>
      <p:sp>
        <p:nvSpPr>
          <p:cNvPr id="26" name="Oval 4"/>
          <p:cNvSpPr>
            <a:spLocks noChangeArrowheads="1"/>
          </p:cNvSpPr>
          <p:nvPr/>
        </p:nvSpPr>
        <p:spPr bwMode="auto">
          <a:xfrm>
            <a:off x="4266497" y="2484872"/>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smtClean="0">
                <a:latin typeface="Calibri"/>
                <a:cs typeface="Calibri"/>
              </a:rPr>
              <a:t>A</a:t>
            </a:r>
            <a:endParaRPr lang="en-US" sz="2800" baseline="-25000" dirty="0">
              <a:latin typeface="Calibri"/>
              <a:cs typeface="Calibri"/>
            </a:endParaRPr>
          </a:p>
        </p:txBody>
      </p:sp>
      <p:sp>
        <p:nvSpPr>
          <p:cNvPr id="27" name="Oval 4"/>
          <p:cNvSpPr>
            <a:spLocks noChangeArrowheads="1"/>
          </p:cNvSpPr>
          <p:nvPr/>
        </p:nvSpPr>
        <p:spPr bwMode="auto">
          <a:xfrm>
            <a:off x="5388742" y="37338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smtClean="0">
                <a:latin typeface="Calibri"/>
                <a:cs typeface="Calibri"/>
              </a:rPr>
              <a:t>M</a:t>
            </a:r>
            <a:endParaRPr lang="en-US" sz="2800" baseline="-25000" dirty="0">
              <a:latin typeface="Calibri"/>
              <a:cs typeface="Calibri"/>
            </a:endParaRPr>
          </a:p>
        </p:txBody>
      </p:sp>
      <p:sp>
        <p:nvSpPr>
          <p:cNvPr id="29" name="Oval 4"/>
          <p:cNvSpPr>
            <a:spLocks noChangeArrowheads="1"/>
          </p:cNvSpPr>
          <p:nvPr/>
        </p:nvSpPr>
        <p:spPr bwMode="auto">
          <a:xfrm>
            <a:off x="3333449" y="37338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smtClean="0">
                <a:latin typeface="Calibri"/>
                <a:cs typeface="Calibri"/>
              </a:rPr>
              <a:t>J</a:t>
            </a:r>
            <a:endParaRPr lang="en-US" sz="2800" baseline="-25000" dirty="0">
              <a:latin typeface="Calibri"/>
              <a:cs typeface="Calibri"/>
            </a:endParaRPr>
          </a:p>
        </p:txBody>
      </p:sp>
      <p:cxnSp>
        <p:nvCxnSpPr>
          <p:cNvPr id="31" name="AutoShape 6"/>
          <p:cNvCxnSpPr>
            <a:cxnSpLocks noChangeShapeType="1"/>
            <a:stCxn id="26" idx="5"/>
            <a:endCxn id="27" idx="1"/>
          </p:cNvCxnSpPr>
          <p:nvPr/>
        </p:nvCxnSpPr>
        <p:spPr bwMode="auto">
          <a:xfrm>
            <a:off x="4916905" y="3135280"/>
            <a:ext cx="583429" cy="7101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32" name="AutoShape 6"/>
          <p:cNvCxnSpPr>
            <a:cxnSpLocks noChangeShapeType="1"/>
            <a:stCxn id="26" idx="3"/>
            <a:endCxn id="29" idx="7"/>
          </p:cNvCxnSpPr>
          <p:nvPr/>
        </p:nvCxnSpPr>
        <p:spPr bwMode="auto">
          <a:xfrm flipH="1">
            <a:off x="3983857" y="3135280"/>
            <a:ext cx="394232" cy="7101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33" name="AutoShape 6"/>
          <p:cNvCxnSpPr>
            <a:cxnSpLocks noChangeShapeType="1"/>
            <a:stCxn id="25" idx="3"/>
            <a:endCxn id="26" idx="7"/>
          </p:cNvCxnSpPr>
          <p:nvPr/>
        </p:nvCxnSpPr>
        <p:spPr bwMode="auto">
          <a:xfrm flipH="1">
            <a:off x="4916905" y="2023413"/>
            <a:ext cx="471837" cy="573051"/>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34" name="AutoShape 6"/>
          <p:cNvCxnSpPr>
            <a:cxnSpLocks noChangeShapeType="1"/>
            <a:stCxn id="24" idx="5"/>
            <a:endCxn id="26" idx="1"/>
          </p:cNvCxnSpPr>
          <p:nvPr/>
        </p:nvCxnSpPr>
        <p:spPr bwMode="auto">
          <a:xfrm>
            <a:off x="3819426" y="2023413"/>
            <a:ext cx="558663" cy="573051"/>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3" name="Picture 2" descr="TP_tmp.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09600" y="5257800"/>
            <a:ext cx="4267200" cy="430635"/>
          </a:xfrm>
          <a:prstGeom prst="rect">
            <a:avLst/>
          </a:prstGeom>
        </p:spPr>
      </p:pic>
      <p:pic>
        <p:nvPicPr>
          <p:cNvPr id="7" name="Picture 6" descr="TP_tmp.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304800" y="5791200"/>
            <a:ext cx="8197144" cy="390340"/>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8" name="Picture 7" descr="TP_tmp.pn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bwMode="auto">
          <a:xfrm>
            <a:off x="457200" y="6324600"/>
            <a:ext cx="4896995" cy="283884"/>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extLst>
      <p:ext uri="{BB962C8B-B14F-4D97-AF65-F5344CB8AC3E}">
        <p14:creationId xmlns:p14="http://schemas.microsoft.com/office/powerpoint/2010/main" val="760100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dirty="0" smtClean="0"/>
              <a:t>D-Separation</a:t>
            </a:r>
          </a:p>
        </p:txBody>
      </p:sp>
      <p:sp>
        <p:nvSpPr>
          <p:cNvPr id="18435" name="Rectangle 3"/>
          <p:cNvSpPr>
            <a:spLocks noGrp="1" noChangeArrowheads="1"/>
          </p:cNvSpPr>
          <p:nvPr>
            <p:ph idx="1"/>
          </p:nvPr>
        </p:nvSpPr>
        <p:spPr>
          <a:xfrm>
            <a:off x="1066800" y="1219200"/>
            <a:ext cx="6858000" cy="4906964"/>
          </a:xfrm>
        </p:spPr>
        <p:txBody>
          <a:bodyPr/>
          <a:lstStyle/>
          <a:p>
            <a:r>
              <a:rPr lang="en-US" sz="2800" dirty="0"/>
              <a:t>General question: in a given BN, are two variables independent (given evidence)?</a:t>
            </a:r>
          </a:p>
          <a:p>
            <a:pPr eaLnBrk="1" hangingPunct="1"/>
            <a:endParaRPr lang="en-US" sz="2800" dirty="0" smtClean="0"/>
          </a:p>
          <a:p>
            <a:pPr eaLnBrk="1" hangingPunct="1"/>
            <a:r>
              <a:rPr lang="en-US" sz="2800" dirty="0" smtClean="0"/>
              <a:t>Example from car diagnostics:</a:t>
            </a:r>
          </a:p>
          <a:p>
            <a:pPr lvl="1"/>
            <a:r>
              <a:rPr lang="en-US" sz="2400" dirty="0" smtClean="0"/>
              <a:t>Are </a:t>
            </a:r>
            <a:r>
              <a:rPr lang="en-US" sz="2400" i="1" dirty="0" err="1" smtClean="0"/>
              <a:t>fanbelt</a:t>
            </a:r>
            <a:r>
              <a:rPr lang="en-US" sz="2400" i="1" dirty="0" smtClean="0"/>
              <a:t> broken </a:t>
            </a:r>
            <a:r>
              <a:rPr lang="en-US" sz="2400" dirty="0" smtClean="0"/>
              <a:t>and </a:t>
            </a:r>
            <a:r>
              <a:rPr lang="en-US" sz="2400" i="1" dirty="0" smtClean="0"/>
              <a:t>no oil </a:t>
            </a:r>
            <a:r>
              <a:rPr lang="en-US" sz="2400" dirty="0" smtClean="0"/>
              <a:t>conditionally independent given the oil light is on?</a:t>
            </a:r>
          </a:p>
          <a:p>
            <a:endParaRPr lang="en-US" sz="2800" dirty="0"/>
          </a:p>
          <a:p>
            <a:r>
              <a:rPr lang="en-US" sz="2800" dirty="0" smtClean="0"/>
              <a:t>There is a mechanical process called          D-Separation that answers questions like these. See Piazza post!</a:t>
            </a:r>
            <a:endParaRPr lang="en-US" sz="2800" dirty="0"/>
          </a:p>
          <a:p>
            <a:endParaRPr lang="en-US" sz="2800" dirty="0"/>
          </a:p>
          <a:p>
            <a:pPr marL="0" indent="0" eaLnBrk="1" hangingPunct="1">
              <a:buNone/>
            </a:pPr>
            <a:endParaRPr lang="en-US" sz="2800" dirty="0" smtClean="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4800" y="2438400"/>
            <a:ext cx="3772710" cy="2971800"/>
          </a:xfrm>
          <a:prstGeom prst="rect">
            <a:avLst/>
          </a:prstGeom>
        </p:spPr>
      </p:pic>
    </p:spTree>
    <p:extLst>
      <p:ext uri="{BB962C8B-B14F-4D97-AF65-F5344CB8AC3E}">
        <p14:creationId xmlns:p14="http://schemas.microsoft.com/office/powerpoint/2010/main" val="7498267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3"/>
          <p:cNvSpPr txBox="1">
            <a:spLocks noChangeArrowheads="1"/>
          </p:cNvSpPr>
          <p:nvPr/>
        </p:nvSpPr>
        <p:spPr bwMode="auto">
          <a:xfrm>
            <a:off x="6400800" y="1447800"/>
            <a:ext cx="5410200" cy="452596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90000"/>
              </a:lnSpc>
            </a:pPr>
            <a:r>
              <a:rPr lang="en-US" sz="2800" dirty="0" smtClean="0">
                <a:latin typeface="Calibri"/>
                <a:ea typeface="ＭＳ Ｐゴシック" pitchFamily="34" charset="-128"/>
                <a:cs typeface="Calibri"/>
              </a:rPr>
              <a:t>Examples:</a:t>
            </a:r>
          </a:p>
          <a:p>
            <a:pPr lvl="8">
              <a:lnSpc>
                <a:spcPct val="90000"/>
              </a:lnSpc>
            </a:pPr>
            <a:endParaRPr lang="en-US" sz="1000" dirty="0">
              <a:latin typeface="Calibri"/>
              <a:cs typeface="Calibri"/>
            </a:endParaRPr>
          </a:p>
          <a:p>
            <a:pPr lvl="1">
              <a:lnSpc>
                <a:spcPct val="90000"/>
              </a:lnSpc>
            </a:pPr>
            <a:r>
              <a:rPr lang="en-US" sz="2400" dirty="0" smtClean="0">
                <a:latin typeface="Calibri"/>
                <a:cs typeface="Calibri"/>
              </a:rPr>
              <a:t>Posterior probability</a:t>
            </a:r>
          </a:p>
          <a:p>
            <a:pPr lvl="1">
              <a:lnSpc>
                <a:spcPct val="90000"/>
              </a:lnSpc>
            </a:pPr>
            <a:endParaRPr lang="en-US" sz="2400" dirty="0">
              <a:latin typeface="Calibri"/>
              <a:cs typeface="Calibri"/>
            </a:endParaRPr>
          </a:p>
          <a:p>
            <a:pPr lvl="1">
              <a:lnSpc>
                <a:spcPct val="90000"/>
              </a:lnSpc>
            </a:pPr>
            <a:endParaRPr lang="en-US" sz="2400" dirty="0" smtClean="0">
              <a:latin typeface="Calibri"/>
              <a:cs typeface="Calibri"/>
            </a:endParaRPr>
          </a:p>
          <a:p>
            <a:pPr lvl="1">
              <a:lnSpc>
                <a:spcPct val="90000"/>
              </a:lnSpc>
            </a:pPr>
            <a:r>
              <a:rPr lang="en-US" sz="2400" dirty="0" smtClean="0">
                <a:latin typeface="Calibri"/>
                <a:cs typeface="Calibri"/>
              </a:rPr>
              <a:t>Most likely explanation:</a:t>
            </a:r>
          </a:p>
          <a:p>
            <a:pPr lvl="1">
              <a:lnSpc>
                <a:spcPct val="90000"/>
              </a:lnSpc>
            </a:pPr>
            <a:endParaRPr lang="en-US" sz="2400" dirty="0" smtClean="0">
              <a:latin typeface="Calibri"/>
              <a:cs typeface="Calibri"/>
            </a:endParaRPr>
          </a:p>
          <a:p>
            <a:pPr lvl="1">
              <a:lnSpc>
                <a:spcPct val="90000"/>
              </a:lnSpc>
            </a:pPr>
            <a:endParaRPr lang="en-US" sz="2400" dirty="0" smtClean="0">
              <a:latin typeface="Calibri"/>
              <a:cs typeface="Calibri"/>
            </a:endParaRPr>
          </a:p>
          <a:p>
            <a:pPr lvl="1">
              <a:lnSpc>
                <a:spcPct val="90000"/>
              </a:lnSpc>
            </a:pPr>
            <a:endParaRPr lang="en-US" sz="2400" dirty="0" smtClean="0">
              <a:latin typeface="Calibri"/>
              <a:cs typeface="Calibri"/>
            </a:endParaRPr>
          </a:p>
        </p:txBody>
      </p:sp>
      <p:sp>
        <p:nvSpPr>
          <p:cNvPr id="19457" name="Rectangle 2"/>
          <p:cNvSpPr>
            <a:spLocks noGrp="1" noChangeArrowheads="1"/>
          </p:cNvSpPr>
          <p:nvPr>
            <p:ph type="title"/>
          </p:nvPr>
        </p:nvSpPr>
        <p:spPr/>
        <p:txBody>
          <a:bodyPr/>
          <a:lstStyle/>
          <a:p>
            <a:r>
              <a:rPr lang="en-US" smtClean="0">
                <a:latin typeface="Calibri"/>
                <a:ea typeface="ＭＳ Ｐゴシック" pitchFamily="34" charset="-128"/>
                <a:cs typeface="Calibri"/>
              </a:rPr>
              <a:t>Inference</a:t>
            </a:r>
          </a:p>
        </p:txBody>
      </p:sp>
      <p:sp>
        <p:nvSpPr>
          <p:cNvPr id="19458" name="Rectangle 3"/>
          <p:cNvSpPr>
            <a:spLocks noGrp="1" noChangeArrowheads="1"/>
          </p:cNvSpPr>
          <p:nvPr>
            <p:ph idx="1"/>
          </p:nvPr>
        </p:nvSpPr>
        <p:spPr>
          <a:xfrm>
            <a:off x="457200" y="1447800"/>
            <a:ext cx="5410200" cy="4525963"/>
          </a:xfrm>
        </p:spPr>
        <p:txBody>
          <a:bodyPr/>
          <a:lstStyle/>
          <a:p>
            <a:pPr>
              <a:lnSpc>
                <a:spcPct val="90000"/>
              </a:lnSpc>
            </a:pPr>
            <a:r>
              <a:rPr lang="en-US" sz="2800" dirty="0" smtClean="0">
                <a:latin typeface="Calibri"/>
                <a:ea typeface="ＭＳ Ｐゴシック" pitchFamily="34" charset="-128"/>
                <a:cs typeface="Calibri"/>
              </a:rPr>
              <a:t>Inference: calculating some useful quantity from a joint probability distribution</a:t>
            </a:r>
          </a:p>
          <a:p>
            <a:pPr lvl="8">
              <a:lnSpc>
                <a:spcPct val="90000"/>
              </a:lnSpc>
            </a:pPr>
            <a:endParaRPr lang="en-US" sz="1600" dirty="0" smtClean="0">
              <a:latin typeface="Calibri"/>
              <a:ea typeface="ＭＳ Ｐゴシック" pitchFamily="34" charset="-128"/>
              <a:cs typeface="Calibri"/>
            </a:endParaRPr>
          </a:p>
          <a:p>
            <a:pPr lvl="1">
              <a:lnSpc>
                <a:spcPct val="90000"/>
              </a:lnSpc>
            </a:pPr>
            <a:endParaRPr lang="en-US" sz="2400" dirty="0" smtClean="0">
              <a:latin typeface="Calibri"/>
              <a:ea typeface="ＭＳ Ｐゴシック" pitchFamily="34" charset="-128"/>
              <a:cs typeface="Calibri"/>
            </a:endParaRPr>
          </a:p>
          <a:p>
            <a:pPr lvl="1">
              <a:lnSpc>
                <a:spcPct val="90000"/>
              </a:lnSpc>
            </a:pPr>
            <a:endParaRPr lang="en-US" sz="2400" dirty="0" smtClean="0">
              <a:latin typeface="Calibri"/>
              <a:ea typeface="ＭＳ Ｐゴシック" pitchFamily="34" charset="-128"/>
              <a:cs typeface="Calibri"/>
            </a:endParaRPr>
          </a:p>
        </p:txBody>
      </p:sp>
      <p:pic>
        <p:nvPicPr>
          <p:cNvPr id="19459" name="Picture 15"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7239000" y="2667000"/>
            <a:ext cx="3733800" cy="333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60" name="Picture 16"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7239000" y="3886200"/>
            <a:ext cx="4413250" cy="347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6800" y="4367513"/>
            <a:ext cx="10285809" cy="24771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45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smtClean="0">
                <a:latin typeface="Calibri"/>
                <a:ea typeface="ＭＳ Ｐゴシック" pitchFamily="34" charset="-128"/>
                <a:cs typeface="Calibri"/>
              </a:rPr>
              <a:t>Bayes</a:t>
            </a:r>
            <a:r>
              <a:rPr lang="en-US" altLang="en-US" smtClean="0">
                <a:latin typeface="Calibri"/>
                <a:ea typeface="ＭＳ Ｐゴシック" pitchFamily="34" charset="-128"/>
                <a:cs typeface="Calibri"/>
              </a:rPr>
              <a:t>’</a:t>
            </a:r>
            <a:r>
              <a:rPr lang="en-US" smtClean="0">
                <a:latin typeface="Calibri"/>
                <a:ea typeface="ＭＳ Ｐゴシック" pitchFamily="34" charset="-128"/>
                <a:cs typeface="Calibri"/>
              </a:rPr>
              <a:t> Nets</a:t>
            </a:r>
          </a:p>
        </p:txBody>
      </p:sp>
      <p:sp>
        <p:nvSpPr>
          <p:cNvPr id="17410" name="Content Placeholder 2"/>
          <p:cNvSpPr>
            <a:spLocks noGrp="1"/>
          </p:cNvSpPr>
          <p:nvPr>
            <p:ph idx="1"/>
          </p:nvPr>
        </p:nvSpPr>
        <p:spPr>
          <a:xfrm>
            <a:off x="3048000" y="1447800"/>
            <a:ext cx="6324600" cy="4729164"/>
          </a:xfrm>
        </p:spPr>
        <p:txBody>
          <a:bodyPr/>
          <a:lstStyle/>
          <a:p>
            <a:r>
              <a:rPr lang="en-US" sz="2400" dirty="0" smtClean="0">
                <a:latin typeface="Calibri"/>
                <a:ea typeface="ＭＳ Ｐゴシック" pitchFamily="34" charset="-128"/>
                <a:cs typeface="Calibri"/>
              </a:rPr>
              <a:t>Representation</a:t>
            </a:r>
            <a:endParaRPr lang="en-US" sz="900" dirty="0" smtClean="0">
              <a:latin typeface="Calibri"/>
              <a:ea typeface="ＭＳ Ｐゴシック" pitchFamily="34" charset="-128"/>
              <a:cs typeface="Calibri"/>
            </a:endParaRPr>
          </a:p>
          <a:p>
            <a:pPr lvl="4"/>
            <a:endParaRPr lang="en-US" sz="200" dirty="0" smtClean="0">
              <a:latin typeface="Calibri"/>
              <a:ea typeface="ＭＳ Ｐゴシック" pitchFamily="34" charset="-128"/>
              <a:cs typeface="Calibri"/>
            </a:endParaRPr>
          </a:p>
          <a:p>
            <a:r>
              <a:rPr lang="en-US" sz="2400" dirty="0" smtClean="0">
                <a:latin typeface="Calibri"/>
                <a:ea typeface="ＭＳ Ｐゴシック" pitchFamily="34" charset="-128"/>
                <a:cs typeface="Calibri"/>
              </a:rPr>
              <a:t>Probabilistic Inference</a:t>
            </a:r>
          </a:p>
          <a:p>
            <a:pPr lvl="7"/>
            <a:endParaRPr lang="en-US" sz="900" dirty="0" smtClean="0">
              <a:latin typeface="Calibri"/>
              <a:ea typeface="ＭＳ Ｐゴシック" pitchFamily="34" charset="-128"/>
              <a:cs typeface="Calibri"/>
            </a:endParaRPr>
          </a:p>
          <a:p>
            <a:pPr lvl="1"/>
            <a:r>
              <a:rPr lang="en-US" sz="2000" dirty="0" smtClean="0">
                <a:latin typeface="Calibri"/>
                <a:ea typeface="ＭＳ Ｐゴシック" pitchFamily="34" charset="-128"/>
                <a:cs typeface="Calibri"/>
              </a:rPr>
              <a:t>Enumeration (exact, exponential complexity)</a:t>
            </a:r>
          </a:p>
          <a:p>
            <a:pPr lvl="6"/>
            <a:endParaRPr lang="en-US" sz="900" dirty="0" smtClean="0">
              <a:latin typeface="Calibri"/>
              <a:ea typeface="ＭＳ Ｐゴシック" pitchFamily="34" charset="-128"/>
              <a:cs typeface="Calibri"/>
            </a:endParaRPr>
          </a:p>
          <a:p>
            <a:pPr lvl="1"/>
            <a:r>
              <a:rPr lang="en-US" sz="2000" dirty="0" smtClean="0">
                <a:latin typeface="Calibri"/>
                <a:ea typeface="ＭＳ Ｐゴシック" pitchFamily="34" charset="-128"/>
                <a:cs typeface="Calibri"/>
              </a:rPr>
              <a:t>Variable elimination (exact, worst-case exponential complexity, often better)</a:t>
            </a:r>
          </a:p>
          <a:p>
            <a:pPr lvl="6"/>
            <a:endParaRPr lang="en-US" sz="900" dirty="0" smtClean="0">
              <a:latin typeface="Calibri"/>
              <a:ea typeface="ＭＳ Ｐゴシック" pitchFamily="34" charset="-128"/>
              <a:cs typeface="Calibri"/>
            </a:endParaRPr>
          </a:p>
          <a:p>
            <a:pPr lvl="1"/>
            <a:r>
              <a:rPr lang="en-US" sz="2000" dirty="0" smtClean="0">
                <a:latin typeface="Calibri"/>
                <a:ea typeface="ＭＳ Ｐゴシック" pitchFamily="34" charset="-128"/>
                <a:cs typeface="Calibri"/>
              </a:rPr>
              <a:t>Inference is NP-complete</a:t>
            </a:r>
          </a:p>
          <a:p>
            <a:pPr lvl="5"/>
            <a:endParaRPr lang="en-US" sz="900" dirty="0" smtClean="0">
              <a:latin typeface="Calibri"/>
              <a:ea typeface="ＭＳ Ｐゴシック" pitchFamily="34" charset="-128"/>
              <a:cs typeface="Calibri"/>
            </a:endParaRPr>
          </a:p>
          <a:p>
            <a:pPr lvl="1"/>
            <a:r>
              <a:rPr lang="en-US" sz="2000" dirty="0" smtClean="0">
                <a:latin typeface="Calibri"/>
                <a:ea typeface="ＭＳ Ｐゴシック" pitchFamily="34" charset="-128"/>
                <a:cs typeface="Calibri"/>
              </a:rPr>
              <a:t>Sampling (approximate)</a:t>
            </a:r>
          </a:p>
          <a:p>
            <a:pPr lvl="5"/>
            <a:endParaRPr lang="en-US" sz="1200" dirty="0" smtClean="0">
              <a:latin typeface="Calibri"/>
              <a:ea typeface="ＭＳ Ｐゴシック" pitchFamily="34" charset="-128"/>
              <a:cs typeface="Calibri"/>
            </a:endParaRPr>
          </a:p>
          <a:p>
            <a:pPr lvl="3"/>
            <a:endParaRPr lang="en-US" sz="200" dirty="0" smtClean="0">
              <a:latin typeface="Calibri"/>
              <a:ea typeface="ＭＳ Ｐゴシック" pitchFamily="34" charset="-128"/>
              <a:cs typeface="Calibri"/>
            </a:endParaRPr>
          </a:p>
          <a:p>
            <a:r>
              <a:rPr lang="en-US" sz="2400" dirty="0" smtClean="0">
                <a:latin typeface="Calibri"/>
                <a:ea typeface="ＭＳ Ｐゴシック" pitchFamily="34" charset="-128"/>
                <a:cs typeface="Calibri"/>
              </a:rPr>
              <a:t>Learning Bayes</a:t>
            </a:r>
            <a:r>
              <a:rPr lang="en-US" altLang="en-US" sz="2400" dirty="0" smtClean="0">
                <a:latin typeface="Calibri"/>
                <a:ea typeface="ＭＳ Ｐゴシック" pitchFamily="34" charset="-128"/>
                <a:cs typeface="Calibri"/>
              </a:rPr>
              <a:t>’</a:t>
            </a:r>
            <a:r>
              <a:rPr lang="en-US" sz="2400" dirty="0" smtClean="0">
                <a:latin typeface="Calibri"/>
                <a:ea typeface="ＭＳ Ｐゴシック" pitchFamily="34" charset="-128"/>
                <a:cs typeface="Calibri"/>
              </a:rPr>
              <a:t> Nets from Data</a:t>
            </a:r>
          </a:p>
        </p:txBody>
      </p:sp>
      <p:pic>
        <p:nvPicPr>
          <p:cNvPr id="17412"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0" y="1524000"/>
            <a:ext cx="375938"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10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1"/>
  <p:tag name="PICTUREFILESIZE" val="3090"/>
</p:tagLst>
</file>

<file path=ppt/tags/tag10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0"/>
  <p:tag name="PICTUREFILESIZE" val="2894"/>
</p:tagLst>
</file>

<file path=ppt/tags/tag10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j, m | B, E)&#10;\]&#10;\end{document}&#10;"/>
  <p:tag name="FILENAME" val="txp_fig"/>
  <p:tag name="FORMAT" val="pngmono"/>
  <p:tag name="RES" val="1200"/>
  <p:tag name="BLEND" val="0"/>
  <p:tag name="TRANSPARENT" val="0"/>
  <p:tag name="TBUG" val="0"/>
  <p:tag name="ALLOWFS" val="0"/>
  <p:tag name="ORIGWIDTH" val="119"/>
  <p:tag name="PICTUREFILESIZE" val="6888"/>
</p:tagLst>
</file>

<file path=ppt/tags/tag10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0"/>
  <p:tag name="PICTUREFILESIZE" val="2894"/>
</p:tagLst>
</file>

<file path=ppt/tags/tag10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j, m, E | B)&#10;\]&#10;\end{document}&#10;"/>
  <p:tag name="FILENAME" val="txp_fig"/>
  <p:tag name="FORMAT" val="pngmono"/>
  <p:tag name="RES" val="1200"/>
  <p:tag name="BLEND" val="0"/>
  <p:tag name="TRANSPARENT" val="0"/>
  <p:tag name="TBUG" val="0"/>
  <p:tag name="ALLOWFS" val="0"/>
  <p:tag name="ORIGWIDTH" val="119"/>
  <p:tag name="PICTUREFILESIZE" val="6808"/>
</p:tagLst>
</file>

<file path=ppt/tags/tag10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j, m | B)&#10;\]&#10;\end{document}&#10;"/>
  <p:tag name="FILENAME" val="txp_fig"/>
  <p:tag name="FORMAT" val="pngmono"/>
  <p:tag name="RES" val="1200"/>
  <p:tag name="BLEND" val="0"/>
  <p:tag name="TRANSPARENT" val="0"/>
  <p:tag name="TBUG" val="0"/>
  <p:tag name="ALLOWFS" val="0"/>
  <p:tag name="ORIGWIDTH" val="93"/>
  <p:tag name="PICTUREFILESIZE" val="5673"/>
</p:tagLst>
</file>

<file path=ppt/tags/tag10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j, m | B)&#10;\]&#10;\end{document}&#10;"/>
  <p:tag name="FILENAME" val="txp_fig"/>
  <p:tag name="FORMAT" val="pngmono"/>
  <p:tag name="RES" val="1200"/>
  <p:tag name="BLEND" val="0"/>
  <p:tag name="TRANSPARENT" val="0"/>
  <p:tag name="TBUG" val="0"/>
  <p:tag name="ALLOWFS" val="0"/>
  <p:tag name="ORIGWIDTH" val="93"/>
  <p:tag name="PICTUREFILESIZE" val="5673"/>
</p:tagLst>
</file>

<file path=ppt/tags/tag10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1"/>
  <p:tag name="PICTUREFILESIZE" val="3090"/>
</p:tagLst>
</file>

<file path=ppt/tags/tag10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j, m | B)&#10;\]&#10;\end{document}&#10;"/>
  <p:tag name="FILENAME" val="txp_fig"/>
  <p:tag name="FORMAT" val="pngmono"/>
  <p:tag name="RES" val="1200"/>
  <p:tag name="BLEND" val="0"/>
  <p:tag name="TRANSPARENT" val="0"/>
  <p:tag name="TBUG" val="0"/>
  <p:tag name="ALLOWFS" val="0"/>
  <p:tag name="ORIGWIDTH" val="93"/>
  <p:tag name="PICTUREFILESIZE" val="5673"/>
</p:tagLst>
</file>

<file path=ppt/tags/tag10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1"/>
  <p:tag name="PICTUREFILESIZE" val="3090"/>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E_1 \ldots E_k = e_1 \ldots e_k$&#10;\end{document}&#10;"/>
  <p:tag name="FILENAME" val="txp_fig"/>
  <p:tag name="FORMAT" val="pngmono"/>
  <p:tag name="RES" val="1200"/>
  <p:tag name="BLEND" val="0"/>
  <p:tag name="TRANSPARENT" val="0"/>
  <p:tag name="TBUG" val="0"/>
  <p:tag name="ALLOWFS" val="0"/>
  <p:tag name="ORIGWIDTH" val="185"/>
  <p:tag name="PICTUREFILESIZE" val="6092"/>
</p:tagLst>
</file>

<file path=ppt/tags/tag1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j, m, B)&#10;\]&#10;\end{document}&#10;"/>
  <p:tag name="FILENAME" val="txp_fig"/>
  <p:tag name="FORMAT" val="pngmono"/>
  <p:tag name="RES" val="1200"/>
  <p:tag name="BLEND" val="0"/>
  <p:tag name="TRANSPARENT" val="0"/>
  <p:tag name="TBUG" val="0"/>
  <p:tag name="ALLOWFS" val="0"/>
  <p:tag name="ORIGWIDTH" val="96"/>
  <p:tag name="PICTUREFILESIZE" val="5600"/>
</p:tagLst>
</file>

<file path=ppt/tags/tag1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a,B)&#10;\]&#10;\end{document}&#10;"/>
  <p:tag name="FILENAME" val="txp_fig"/>
  <p:tag name="FORMAT" val="pngmono"/>
  <p:tag name="RES" val="1200"/>
  <p:tag name="BLEND" val="0"/>
  <p:tag name="TRANSPARENT" val="0"/>
  <p:tag name="TBUG" val="0"/>
  <p:tag name="ALLOWFS" val="0"/>
  <p:tag name="ORIGWIDTH" val="71"/>
  <p:tag name="PICTUREFILESIZE" val="4242"/>
</p:tagLst>
</file>

<file path=ppt/tags/tag1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A|B)&#10;\]&#10;\end{document}&#10;"/>
  <p:tag name="FILENAME" val="txp_fig"/>
  <p:tag name="FORMAT" val="pngmono"/>
  <p:tag name="RES" val="1200"/>
  <p:tag name="BLEND" val="0"/>
  <p:tag name="TRANSPARENT" val="0"/>
  <p:tag name="TBUG" val="0"/>
  <p:tag name="ALLOWFS" val="0"/>
  <p:tag name="ORIGWIDTH" val="72"/>
  <p:tag name="PICTUREFILESIZE" val="4210"/>
</p:tagLst>
</file>

<file path=ppt/tags/tag1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B)&#10;\]&#10;\end{document}&#10;"/>
  <p:tag name="FILENAME" val="txp_fig"/>
  <p:tag name="FORMAT" val="pngmono"/>
  <p:tag name="RES" val="1200"/>
  <p:tag name="BLEND" val="0"/>
  <p:tag name="TRANSPARENT" val="0"/>
  <p:tag name="TBUG" val="0"/>
  <p:tag name="ALLOWFS" val="0"/>
  <p:tag name="ORIGWIDTH" val="51"/>
  <p:tag name="PICTUREFILESIZE" val="3090"/>
</p:tagLst>
</file>

<file path=ppt/tags/tag1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B | a)&#10;\]&#10;\end{document}&#10;"/>
  <p:tag name="FILENAME" val="txp_fig"/>
  <p:tag name="FORMAT" val="pngmono"/>
  <p:tag name="RES" val="1200"/>
  <p:tag name="BLEND" val="0"/>
  <p:tag name="TRANSPARENT" val="0"/>
  <p:tag name="TBUG" val="0"/>
  <p:tag name="ALLOWFS" val="0"/>
  <p:tag name="ORIGWIDTH" val="67"/>
  <p:tag name="PICTUREFILESIZE" val="4160"/>
</p:tagLst>
</file>

<file path=ppt/tags/tag1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B |j,m) \propto P(B, j, m)&#10;$&#10;\end{document}&#10;"/>
  <p:tag name="FILENAME" val="txp_fig"/>
  <p:tag name="FORMAT" val="pngmono"/>
  <p:tag name="RES" val="1200"/>
  <p:tag name="BLEND" val="0"/>
  <p:tag name="TRANSPARENT" val="0"/>
  <p:tag name="TBUG" val="0"/>
  <p:tag name="ALLOWFS" val="0"/>
  <p:tag name="ORIGWIDTH" val="219"/>
  <p:tag name="PICTUREFILESIZE" val="11117"/>
</p:tagLst>
</file>

<file path=ppt/tags/tag11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1"/>
  <p:tag name="PICTUREFILESIZE" val="3090"/>
</p:tagLst>
</file>

<file path=ppt/tags/tag11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A | B, 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97"/>
  <p:tag name="PICTUREFILESIZE" val="5473"/>
</p:tagLst>
</file>

<file path=ppt/tags/tag11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j|A)&#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5"/>
  <p:tag name="PICTUREFILESIZE" val="3933"/>
</p:tagLst>
</file>

<file path=ppt/tags/tag11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3"/>
  <p:tag name="PICTUREFILESIZE" val="4455"/>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Q$&#10;\end{document}&#10;"/>
  <p:tag name="FILENAME" val="txp_fig"/>
  <p:tag name="FORMAT" val="pngmono"/>
  <p:tag name="RES" val="1200"/>
  <p:tag name="BLEND" val="0"/>
  <p:tag name="TRANSPARENT" val="0"/>
  <p:tag name="TBUG" val="0"/>
  <p:tag name="ALLOWFS" val="0"/>
  <p:tag name="ORIGWIDTH" val="15"/>
  <p:tag name="PICTUREFILESIZE" val="1484"/>
</p:tagLst>
</file>

<file path=ppt/tags/tag12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0"/>
  <p:tag name="PICTUREFILESIZE" val="2894"/>
</p:tagLst>
</file>

<file path=ppt/tags/tag12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Query:  $P(X_3 | Y_1 = y_1, Y_2 = y_2, Y_3 = y_3)$&#10;&#10;\end{document}"/>
  <p:tag name="FILENAME" val="TP_tmp"/>
  <p:tag name="FORMAT" val="png16m"/>
  <p:tag name="RES" val="1200"/>
  <p:tag name="BLEND" val="0"/>
  <p:tag name="TRANSPARENT" val="0"/>
  <p:tag name="TBUG" val="0"/>
  <p:tag name="ALLOWFS" val="0"/>
  <p:tag name="ORIGWIDTH" val="172"/>
  <p:tag name="PICTUREFILESIZE" val="10063"/>
</p:tagLst>
</file>

<file path=ppt/tags/tag12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1$&#10;\end{document}"/>
  <p:tag name="FILENAME" val="TP_tmp"/>
  <p:tag name="FORMAT" val="png16m"/>
  <p:tag name="RES" val="1200"/>
  <p:tag name="BLEND" val="0"/>
  <p:tag name="TRANSPARENT" val="1"/>
  <p:tag name="TBUG" val="0"/>
  <p:tag name="ALLOWFS" val="0"/>
  <p:tag name="ORIGWIDTH" val="10"/>
  <p:tag name="PICTUREFILESIZE" val="1094"/>
</p:tagLst>
</file>

<file path=ppt/tags/tag12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Z$&#10;\end{document}"/>
  <p:tag name="FILENAME" val="TP_tmp"/>
  <p:tag name="FORMAT" val="png16m"/>
  <p:tag name="RES" val="1200"/>
  <p:tag name="BLEND" val="0"/>
  <p:tag name="TRANSPARENT" val="1"/>
  <p:tag name="TBUG" val="0"/>
  <p:tag name="ALLOWFS" val="0"/>
  <p:tag name="ORIGWIDTH" val="7"/>
  <p:tag name="PICTUREFILESIZE" val="958"/>
</p:tagLst>
</file>

<file path=ppt/tags/tag12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2$&#10;\end{document}"/>
  <p:tag name="FILENAME" val="TP_tmp"/>
  <p:tag name="FORMAT" val="png16m"/>
  <p:tag name="RES" val="1200"/>
  <p:tag name="BLEND" val="0"/>
  <p:tag name="TRANSPARENT" val="1"/>
  <p:tag name="TBUG" val="0"/>
  <p:tag name="ALLOWFS" val="0"/>
  <p:tag name="ORIGWIDTH" val="13"/>
  <p:tag name="PICTUREFILESIZE" val="1597"/>
</p:tagLst>
</file>

<file path=ppt/tags/tag12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3$&#10;\end{document}"/>
  <p:tag name="FILENAME" val="TP_tmp"/>
  <p:tag name="FORMAT" val="png16m"/>
  <p:tag name="RES" val="1200"/>
  <p:tag name="BLEND" val="0"/>
  <p:tag name="TRANSPARENT" val="1"/>
  <p:tag name="TBUG" val="0"/>
  <p:tag name="ALLOWFS" val="0"/>
  <p:tag name="ORIGWIDTH" val="13"/>
  <p:tag name="PICTUREFILESIZE" val="1635"/>
</p:tagLst>
</file>

<file path=ppt/tags/tag12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1$&#10;\end{document}"/>
  <p:tag name="FILENAME" val="TP_tmp"/>
  <p:tag name="FORMAT" val="png16m"/>
  <p:tag name="RES" val="1200"/>
  <p:tag name="BLEND" val="0"/>
  <p:tag name="TRANSPARENT" val="1"/>
  <p:tag name="TBUG" val="0"/>
  <p:tag name="ALLOWFS" val="0"/>
  <p:tag name="ORIGWIDTH" val="13"/>
  <p:tag name="PICTUREFILESIZE" val="1343"/>
</p:tagLst>
</file>

<file path=ppt/tags/tag12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2$&#10;\end{document}"/>
  <p:tag name="FILENAME" val="TP_tmp"/>
  <p:tag name="FORMAT" val="png16m"/>
  <p:tag name="RES" val="1200"/>
  <p:tag name="BLEND" val="0"/>
  <p:tag name="TRANSPARENT" val="1"/>
  <p:tag name="TBUG" val="0"/>
  <p:tag name="ALLOWFS" val="0"/>
  <p:tag name="ORIGWIDTH" val="11"/>
  <p:tag name="PICTUREFILESIZE" val="1371"/>
</p:tagLst>
</file>

<file path=ppt/tags/tag12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3$&#10;\end{document}"/>
  <p:tag name="FILENAME" val="TP_tmp"/>
  <p:tag name="FORMAT" val="png16m"/>
  <p:tag name="RES" val="1200"/>
  <p:tag name="BLEND" val="0"/>
  <p:tag name="TRANSPARENT" val="1"/>
  <p:tag name="TBUG" val="0"/>
  <p:tag name="ALLOWFS" val="0"/>
  <p:tag name="ORIGWIDTH" val="11"/>
  <p:tag name="PICTUREFILESIZE" val="1398"/>
</p:tagLst>
</file>

<file path=ppt/tags/tag12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Z$&#10;\end{document}"/>
  <p:tag name="FILENAME" val="TP_tmp"/>
  <p:tag name="FORMAT" val="png16m"/>
  <p:tag name="RES" val="1200"/>
  <p:tag name="BLEND" val="0"/>
  <p:tag name="TRANSPARENT" val="1"/>
  <p:tag name="TBUG" val="0"/>
  <p:tag name="ALLOWFS" val="0"/>
  <p:tag name="ORIGWIDTH" val="7"/>
  <p:tag name="PICTUREFILESIZE" val="958"/>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_1 \ldots H_r$&#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5"/>
  <p:tag name="PICTUREFILESIZE" val="2327"/>
</p:tagLst>
</file>

<file path=ppt/tags/tag13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2$&#10;\end{document}"/>
  <p:tag name="FILENAME" val="TP_tmp"/>
  <p:tag name="FORMAT" val="png16m"/>
  <p:tag name="RES" val="1200"/>
  <p:tag name="BLEND" val="0"/>
  <p:tag name="TRANSPARENT" val="1"/>
  <p:tag name="TBUG" val="0"/>
  <p:tag name="ALLOWFS" val="0"/>
  <p:tag name="ORIGWIDTH" val="13"/>
  <p:tag name="PICTUREFILESIZE" val="1597"/>
</p:tagLst>
</file>

<file path=ppt/tags/tag13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1$&#10;\end{document}"/>
  <p:tag name="FILENAME" val="TP_tmp"/>
  <p:tag name="FORMAT" val="png16m"/>
  <p:tag name="RES" val="1200"/>
  <p:tag name="BLEND" val="0"/>
  <p:tag name="TRANSPARENT" val="1"/>
  <p:tag name="TBUG" val="0"/>
  <p:tag name="ALLOWFS" val="0"/>
  <p:tag name="ORIGWIDTH" val="13"/>
  <p:tag name="PICTUREFILESIZE" val="1343"/>
</p:tagLst>
</file>

<file path=ppt/tags/tag13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1$&#10;\end{document}"/>
  <p:tag name="FILENAME" val="TP_tmp"/>
  <p:tag name="FORMAT" val="png16m"/>
  <p:tag name="RES" val="1200"/>
  <p:tag name="BLEND" val="0"/>
  <p:tag name="TRANSPARENT" val="1"/>
  <p:tag name="TBUG" val="0"/>
  <p:tag name="ALLOWFS" val="0"/>
  <p:tag name="ORIGWIDTH" val="10"/>
  <p:tag name="PICTUREFILESIZE" val="1094"/>
</p:tagLst>
</file>

<file path=ppt/tags/tag13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2$&#10;\end{document}"/>
  <p:tag name="FILENAME" val="TP_tmp"/>
  <p:tag name="FORMAT" val="png16m"/>
  <p:tag name="RES" val="1200"/>
  <p:tag name="BLEND" val="0"/>
  <p:tag name="TRANSPARENT" val="1"/>
  <p:tag name="TBUG" val="0"/>
  <p:tag name="ALLOWFS" val="0"/>
  <p:tag name="ORIGWIDTH" val="11"/>
  <p:tag name="PICTUREFILESIZE" val="1371"/>
</p:tagLst>
</file>

<file path=ppt/tags/tag13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n-1}$&#10;\end{document}"/>
  <p:tag name="FILENAME" val="TP_tmp"/>
  <p:tag name="FORMAT" val="png16m"/>
  <p:tag name="RES" val="1200"/>
  <p:tag name="BLEND" val="0"/>
  <p:tag name="TRANSPARENT" val="1"/>
  <p:tag name="TBUG" val="0"/>
  <p:tag name="ALLOWFS" val="0"/>
  <p:tag name="ORIGWIDTH" val="24"/>
  <p:tag name="PICTUREFILESIZE" val="1842"/>
</p:tagLst>
</file>

<file path=ppt/tags/tag13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n-1}$&#10;\end{document}"/>
  <p:tag name="FILENAME" val="TP_tmp"/>
  <p:tag name="FORMAT" val="png16m"/>
  <p:tag name="RES" val="1200"/>
  <p:tag name="BLEND" val="0"/>
  <p:tag name="TRANSPARENT" val="1"/>
  <p:tag name="TBUG" val="0"/>
  <p:tag name="ALLOWFS" val="0"/>
  <p:tag name="ORIGWIDTH" val="21"/>
  <p:tag name="PICTUREFILESIZE" val="1599"/>
</p:tagLst>
</file>

<file path=ppt/tags/tag13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n$&#10;\end{document}"/>
  <p:tag name="FILENAME" val="TP_tmp"/>
  <p:tag name="FORMAT" val="png16m"/>
  <p:tag name="RES" val="1200"/>
  <p:tag name="BLEND" val="0"/>
  <p:tag name="TRANSPARENT" val="1"/>
  <p:tag name="TBUG" val="0"/>
  <p:tag name="ALLOWFS" val="0"/>
  <p:tag name="ORIGWIDTH" val="12"/>
  <p:tag name="PICTUREFILESIZE" val="1395"/>
</p:tagLst>
</file>

<file path=ppt/tags/tag13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n$&#10;\end{document}"/>
  <p:tag name="FILENAME" val="TP_tmp"/>
  <p:tag name="FORMAT" val="png16m"/>
  <p:tag name="RES" val="1200"/>
  <p:tag name="BLEND" val="0"/>
  <p:tag name="TRANSPARENT" val="1"/>
  <p:tag name="TBUG" val="0"/>
  <p:tag name="ALLOWFS" val="0"/>
  <p:tag name="ORIGWIDTH" val="14"/>
  <p:tag name="PICTUREFILESIZE" val="1590"/>
</p:tagLst>
</file>

<file path=ppt/tags/tag13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10;(x_1 \vee x_2 \vee \neg x_3)&#10;\wedge &#10;(\neg x_1 \vee x_3 \vee \neg x_4)&#10;\wedge&#10;(x_2 \vee \neg x_2 \vee x_4)&#10;\wedge&#10;(\neg x_3 \vee \neg x_4 \vee \neg x_5)&#10;\wedge&#10;(x_2 \vee x_5 \vee x_7)&#10;\wedge&#10;(x_4 \vee x_5 \vee x_6)&#10;\wedge&#10;(\neg x_5 \vee x_6 \vee \neg x_7)&#10;\wedge&#10;(\neg x_5 \vee \neg x_6 \vee x_7)&#10;$$&#10;&#10;\end{document}"/>
  <p:tag name="FILENAME" val="TP_tmp"/>
  <p:tag name="FORMAT" val="png16m"/>
  <p:tag name="RES" val="1200"/>
  <p:tag name="BLEND" val="0"/>
  <p:tag name="TRANSPARENT" val="0"/>
  <p:tag name="TBUG" val="0"/>
  <p:tag name="ALLOWFS" val="0"/>
  <p:tag name="ORIGWIDTH" val="531"/>
  <p:tag name="PICTUREFILESIZE" val="26725"/>
</p:tagLst>
</file>

<file path=ppt/tags/tag13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P(X_i = 0) = P(X_i = 1) = 0.5$$&#10;\end{document}"/>
  <p:tag name="FILENAME" val="TP_tmp"/>
  <p:tag name="FORMAT" val="png16m"/>
  <p:tag name="RES" val="1200"/>
  <p:tag name="BLEND" val="0"/>
  <p:tag name="TRANSPARENT" val="0"/>
  <p:tag name="TBUG" val="0"/>
  <p:tag name="ALLOWFS" val="0"/>
  <p:tag name="ORIGWIDTH" val="131"/>
  <p:tag name="PICTUREFILESIZE" val="6506"/>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Q | e_1 \ldots e_k)$&#10;\end{document}&#10;"/>
  <p:tag name="FILENAME" val="txp_fig"/>
  <p:tag name="FORMAT" val="pngmono"/>
  <p:tag name="RES" val="1200"/>
  <p:tag name="BLEND" val="0"/>
  <p:tag name="TRANSPARENT" val="0"/>
  <p:tag name="TBUG" val="0"/>
  <p:tag name="ALLOWFS" val="0"/>
  <p:tag name="ORIGWIDTH" val="128"/>
  <p:tag name="PICTUREFILESIZE" val="6782"/>
</p:tagLst>
</file>

<file path=ppt/tags/tag14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Y_1 = X_1 \vee X_2 \vee \neg X_3$$&#10;\end{document}"/>
  <p:tag name="FILENAME" val="TP_tmp"/>
  <p:tag name="FORMAT" val="png16m"/>
  <p:tag name="RES" val="1200"/>
  <p:tag name="BLEND" val="0"/>
  <p:tag name="TRANSPARENT" val="0"/>
  <p:tag name="TBUG" val="0"/>
  <p:tag name="ALLOWFS" val="0"/>
  <p:tag name="ORIGWIDTH" val="91"/>
  <p:tag name="PICTUREFILESIZE" val="4838"/>
</p:tagLst>
</file>

<file path=ppt/tags/tag14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Y_8 = \neg X_5 \vee X_6 \vee X_7$$&#10;\end{document}"/>
  <p:tag name="FILENAME" val="TP_tmp"/>
  <p:tag name="FORMAT" val="png16m"/>
  <p:tag name="RES" val="1200"/>
  <p:tag name="BLEND" val="0"/>
  <p:tag name="TRANSPARENT" val="0"/>
  <p:tag name="TBUG" val="0"/>
  <p:tag name="ALLOWFS" val="0"/>
  <p:tag name="ORIGWIDTH" val="91"/>
  <p:tag name="PICTUREFILESIZE" val="5324"/>
</p:tagLst>
</file>

<file path=ppt/tags/tag14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Y_{1,2} = Y_1 \wedge Y_2 $$&#10;\end{document}"/>
  <p:tag name="FILENAME" val="TP_tmp"/>
  <p:tag name="FORMAT" val="png16m"/>
  <p:tag name="RES" val="1200"/>
  <p:tag name="BLEND" val="0"/>
  <p:tag name="TRANSPARENT" val="0"/>
  <p:tag name="TBUG" val="0"/>
  <p:tag name="ALLOWFS" val="0"/>
  <p:tag name="ORIGWIDTH" val="61"/>
  <p:tag name="PICTUREFILESIZE" val="3460"/>
</p:tagLst>
</file>

<file path=ppt/tags/tag14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Y_{7,8} = Y_7 \wedge Y_8 $$&#10;\end{document}"/>
  <p:tag name="FILENAME" val="TP_tmp"/>
  <p:tag name="FORMAT" val="png16m"/>
  <p:tag name="RES" val="1200"/>
  <p:tag name="BLEND" val="0"/>
  <p:tag name="TRANSPARENT" val="0"/>
  <p:tag name="TBUG" val="0"/>
  <p:tag name="ALLOWFS" val="0"/>
  <p:tag name="ORIGWIDTH" val="61"/>
  <p:tag name="PICTUREFILESIZE" val="3893"/>
</p:tagLst>
</file>

<file path=ppt/tags/tag14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Y_{5, 6, 7, 8} = Y_{5,6} \wedge Y_{7,8} $$&#10;\end{document}"/>
  <p:tag name="FILENAME" val="TP_tmp"/>
  <p:tag name="FORMAT" val="png16m"/>
  <p:tag name="RES" val="1200"/>
  <p:tag name="BLEND" val="0"/>
  <p:tag name="TRANSPARENT" val="0"/>
  <p:tag name="TBUG" val="0"/>
  <p:tag name="ALLOWFS" val="0"/>
  <p:tag name="ORIGWIDTH" val="87"/>
  <p:tag name="PICTUREFILESIZE" val="5389"/>
</p:tagLst>
</file>

<file path=ppt/tags/tag14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Y_{1, 2, 3, 4} = Y_{1, 2} \wedge Y_{3, 4} $$&#10;\end{document}"/>
  <p:tag name="FILENAME" val="TP_tmp"/>
  <p:tag name="FORMAT" val="png16m"/>
  <p:tag name="RES" val="1200"/>
  <p:tag name="BLEND" val="0"/>
  <p:tag name="TRANSPARENT" val="0"/>
  <p:tag name="TBUG" val="0"/>
  <p:tag name="ALLOWFS" val="0"/>
  <p:tag name="ORIGWIDTH" val="87"/>
  <p:tag name="PICTUREFILESIZE" val="4868"/>
</p:tagLst>
</file>

<file path=ppt/tags/tag14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Z = Y_{1, 2, 3, 4} \wedge Y_{5, 6, 7, 8} $$&#10;\end{document}"/>
  <p:tag name="FILENAME" val="TP_tmp"/>
  <p:tag name="FORMAT" val="png16m"/>
  <p:tag name="RES" val="1200"/>
  <p:tag name="BLEND" val="0"/>
  <p:tag name="TRANSPARENT" val="0"/>
  <p:tag name="TBUG" val="0"/>
  <p:tag name="ALLOWFS" val="0"/>
  <p:tag name="ORIGWIDTH" val="90"/>
  <p:tag name="PICTUREFILESIZE" val="6056"/>
</p:tagLst>
</file>

<file path=ppt/tags/tag14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Z$&#10;\end{document}"/>
  <p:tag name="FILENAME" val="TP_tmp"/>
  <p:tag name="FORMAT" val="png16m"/>
  <p:tag name="RES" val="1200"/>
  <p:tag name="BLEND" val="0"/>
  <p:tag name="TRANSPARENT" val="1"/>
  <p:tag name="TBUG" val="0"/>
  <p:tag name="ALLOWFS" val="0"/>
  <p:tag name="ORIGWIDTH" val="7"/>
  <p:tag name="PICTUREFILESIZE" val="958"/>
</p:tagLst>
</file>

<file path=ppt/tags/tag14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5,6,7,8}$&#10;\end{document}"/>
  <p:tag name="FILENAME" val="TP_tmp"/>
  <p:tag name="FORMAT" val="png16m"/>
  <p:tag name="RES" val="1200"/>
  <p:tag name="BLEND" val="0"/>
  <p:tag name="TRANSPARENT" val="1"/>
  <p:tag name="TBUG" val="0"/>
  <p:tag name="ALLOWFS" val="0"/>
  <p:tag name="ORIGWIDTH" val="29"/>
  <p:tag name="PICTUREFILESIZE" val="2893"/>
</p:tagLst>
</file>

<file path=ppt/tags/tag14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1,2,3,4}$&#10;\end{document}"/>
  <p:tag name="FILENAME" val="TP_tmp"/>
  <p:tag name="FORMAT" val="png16m"/>
  <p:tag name="RES" val="1200"/>
  <p:tag name="BLEND" val="0"/>
  <p:tag name="TRANSPARENT" val="1"/>
  <p:tag name="TBUG" val="0"/>
  <p:tag name="ALLOWFS" val="0"/>
  <p:tag name="ORIGWIDTH" val="30"/>
  <p:tag name="PICTUREFILESIZE" val="2514"/>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Q, e_1 \ldots e_k) =&#10;\]&#10;\end{document}&#10;"/>
  <p:tag name="FILENAME" val="txp_fig"/>
  <p:tag name="FORMAT" val="pngmono"/>
  <p:tag name="RES" val="1200"/>
  <p:tag name="BLEND" val="0"/>
  <p:tag name="TRANSPARENT" val="0"/>
  <p:tag name="TBUG" val="0"/>
  <p:tag name="ALLOWFS" val="0"/>
  <p:tag name="ORIGWIDTH" val="157"/>
  <p:tag name="PICTUREFILESIZE" val="7089"/>
</p:tagLst>
</file>

<file path=ppt/tags/tag15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7,8}$&#10;\end{document}"/>
  <p:tag name="FILENAME" val="TP_tmp"/>
  <p:tag name="FORMAT" val="png16m"/>
  <p:tag name="RES" val="1200"/>
  <p:tag name="BLEND" val="0"/>
  <p:tag name="TRANSPARENT" val="1"/>
  <p:tag name="TBUG" val="0"/>
  <p:tag name="ALLOWFS" val="0"/>
  <p:tag name="ORIGWIDTH" val="17"/>
  <p:tag name="PICTUREFILESIZE" val="1960"/>
</p:tagLst>
</file>

<file path=ppt/tags/tag15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5,6}$&#10;\end{document}"/>
  <p:tag name="FILENAME" val="TP_tmp"/>
  <p:tag name="FORMAT" val="png16m"/>
  <p:tag name="RES" val="1200"/>
  <p:tag name="BLEND" val="0"/>
  <p:tag name="TRANSPARENT" val="1"/>
  <p:tag name="TBUG" val="0"/>
  <p:tag name="ALLOWFS" val="0"/>
  <p:tag name="ORIGWIDTH" val="17"/>
  <p:tag name="PICTUREFILESIZE" val="1945"/>
</p:tagLst>
</file>

<file path=ppt/tags/tag15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3,4}$&#10;\end{document}"/>
  <p:tag name="FILENAME" val="TP_tmp"/>
  <p:tag name="FORMAT" val="png16m"/>
  <p:tag name="RES" val="1200"/>
  <p:tag name="BLEND" val="0"/>
  <p:tag name="TRANSPARENT" val="1"/>
  <p:tag name="TBUG" val="0"/>
  <p:tag name="ALLOWFS" val="0"/>
  <p:tag name="ORIGWIDTH" val="17"/>
  <p:tag name="PICTUREFILESIZE" val="1858"/>
</p:tagLst>
</file>

<file path=ppt/tags/tag15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1,2}$&#10;\end{document}"/>
  <p:tag name="FILENAME" val="TP_tmp"/>
  <p:tag name="FORMAT" val="png16m"/>
  <p:tag name="RES" val="1200"/>
  <p:tag name="BLEND" val="0"/>
  <p:tag name="TRANSPARENT" val="1"/>
  <p:tag name="TBUG" val="0"/>
  <p:tag name="ALLOWFS" val="0"/>
  <p:tag name="ORIGWIDTH" val="17"/>
  <p:tag name="PICTUREFILESIZE" val="1690"/>
</p:tagLst>
</file>

<file path=ppt/tags/tag15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8$&#10;\end{document}"/>
  <p:tag name="FILENAME" val="TP_tmp"/>
  <p:tag name="FORMAT" val="png16m"/>
  <p:tag name="RES" val="1200"/>
  <p:tag name="BLEND" val="0"/>
  <p:tag name="TRANSPARENT" val="1"/>
  <p:tag name="TBUG" val="0"/>
  <p:tag name="ALLOWFS" val="0"/>
  <p:tag name="ORIGWIDTH" val="11"/>
  <p:tag name="PICTUREFILESIZE" val="1480"/>
</p:tagLst>
</file>

<file path=ppt/tags/tag15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7$&#10;\end{document}"/>
  <p:tag name="FILENAME" val="TP_tmp"/>
  <p:tag name="FORMAT" val="png16m"/>
  <p:tag name="RES" val="1200"/>
  <p:tag name="BLEND" val="0"/>
  <p:tag name="TRANSPARENT" val="1"/>
  <p:tag name="TBUG" val="0"/>
  <p:tag name="ALLOWFS" val="0"/>
  <p:tag name="ORIGWIDTH" val="11"/>
  <p:tag name="PICTUREFILESIZE" val="1268"/>
</p:tagLst>
</file>

<file path=ppt/tags/tag15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6$&#10;\end{document}"/>
  <p:tag name="FILENAME" val="TP_tmp"/>
  <p:tag name="FORMAT" val="png16m"/>
  <p:tag name="RES" val="1200"/>
  <p:tag name="BLEND" val="0"/>
  <p:tag name="TRANSPARENT" val="1"/>
  <p:tag name="TBUG" val="0"/>
  <p:tag name="ALLOWFS" val="0"/>
  <p:tag name="ORIGWIDTH" val="11"/>
  <p:tag name="PICTUREFILESIZE" val="1428"/>
</p:tagLst>
</file>

<file path=ppt/tags/tag15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5$&#10;\end{document}"/>
  <p:tag name="FILENAME" val="TP_tmp"/>
  <p:tag name="FORMAT" val="png16m"/>
  <p:tag name="RES" val="1200"/>
  <p:tag name="BLEND" val="0"/>
  <p:tag name="TRANSPARENT" val="1"/>
  <p:tag name="TBUG" val="0"/>
  <p:tag name="ALLOWFS" val="0"/>
  <p:tag name="ORIGWIDTH" val="11"/>
  <p:tag name="PICTUREFILESIZE" val="1413"/>
</p:tagLst>
</file>

<file path=ppt/tags/tag15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4$&#10;\end{document}"/>
  <p:tag name="FILENAME" val="TP_tmp"/>
  <p:tag name="FORMAT" val="png16m"/>
  <p:tag name="RES" val="1200"/>
  <p:tag name="BLEND" val="0"/>
  <p:tag name="TRANSPARENT" val="1"/>
  <p:tag name="TBUG" val="0"/>
  <p:tag name="ALLOWFS" val="0"/>
  <p:tag name="ORIGWIDTH" val="11"/>
  <p:tag name="PICTUREFILESIZE" val="1260"/>
</p:tagLst>
</file>

<file path=ppt/tags/tag15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3$&#10;\end{document}"/>
  <p:tag name="FILENAME" val="TP_tmp"/>
  <p:tag name="FORMAT" val="png16m"/>
  <p:tag name="RES" val="1200"/>
  <p:tag name="BLEND" val="0"/>
  <p:tag name="TRANSPARENT" val="1"/>
  <p:tag name="TBUG" val="0"/>
  <p:tag name="ALLOWFS" val="0"/>
  <p:tag name="ORIGWIDTH" val="11"/>
  <p:tag name="PICTUREFILESIZE" val="1398"/>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sum_{h_1 \ldots h_r} P(Q, h_1 \ldots h_r, e_1 \ldots e_k)&#10;\]&#10;\end{document}&#10;"/>
  <p:tag name="FILENAME" val="txp_fig"/>
  <p:tag name="FORMAT" val="pngmono"/>
  <p:tag name="RES" val="1200"/>
  <p:tag name="BLEND" val="0"/>
  <p:tag name="TRANSPARENT" val="0"/>
  <p:tag name="TBUG" val="0"/>
  <p:tag name="ALLOWFS" val="0"/>
  <p:tag name="ORIGWIDTH" val="271"/>
  <p:tag name="PICTUREFILESIZE" val="15519"/>
</p:tagLst>
</file>

<file path=ppt/tags/tag16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2$&#10;\end{document}"/>
  <p:tag name="FILENAME" val="TP_tmp"/>
  <p:tag name="FORMAT" val="png16m"/>
  <p:tag name="RES" val="1200"/>
  <p:tag name="BLEND" val="0"/>
  <p:tag name="TRANSPARENT" val="1"/>
  <p:tag name="TBUG" val="0"/>
  <p:tag name="ALLOWFS" val="0"/>
  <p:tag name="ORIGWIDTH" val="11"/>
  <p:tag name="PICTUREFILESIZE" val="1371"/>
</p:tagLst>
</file>

<file path=ppt/tags/tag16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1$&#10;\end{document}"/>
  <p:tag name="FILENAME" val="TP_tmp"/>
  <p:tag name="FORMAT" val="png16m"/>
  <p:tag name="RES" val="1200"/>
  <p:tag name="BLEND" val="0"/>
  <p:tag name="TRANSPARENT" val="1"/>
  <p:tag name="TBUG" val="0"/>
  <p:tag name="ALLOWFS" val="0"/>
  <p:tag name="ORIGWIDTH" val="10"/>
  <p:tag name="PICTUREFILESIZE" val="1094"/>
</p:tagLst>
</file>

<file path=ppt/tags/tag16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7$&#10;\end{document}"/>
  <p:tag name="FILENAME" val="TP_tmp"/>
  <p:tag name="FORMAT" val="png16m"/>
  <p:tag name="RES" val="1200"/>
  <p:tag name="BLEND" val="0"/>
  <p:tag name="TRANSPARENT" val="1"/>
  <p:tag name="TBUG" val="0"/>
  <p:tag name="ALLOWFS" val="0"/>
  <p:tag name="ORIGWIDTH" val="13"/>
  <p:tag name="PICTUREFILESIZE" val="1460"/>
</p:tagLst>
</file>

<file path=ppt/tags/tag16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6$&#10;\end{document}"/>
  <p:tag name="FILENAME" val="TP_tmp"/>
  <p:tag name="FORMAT" val="png16m"/>
  <p:tag name="RES" val="1200"/>
  <p:tag name="BLEND" val="0"/>
  <p:tag name="TRANSPARENT" val="1"/>
  <p:tag name="TBUG" val="0"/>
  <p:tag name="ALLOWFS" val="0"/>
  <p:tag name="ORIGWIDTH" val="13"/>
  <p:tag name="PICTUREFILESIZE" val="1641"/>
</p:tagLst>
</file>

<file path=ppt/tags/tag16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5$&#10;\end{document}"/>
  <p:tag name="FILENAME" val="TP_tmp"/>
  <p:tag name="FORMAT" val="png16m"/>
  <p:tag name="RES" val="1200"/>
  <p:tag name="BLEND" val="0"/>
  <p:tag name="TRANSPARENT" val="1"/>
  <p:tag name="TBUG" val="0"/>
  <p:tag name="ALLOWFS" val="0"/>
  <p:tag name="ORIGWIDTH" val="13"/>
  <p:tag name="PICTUREFILESIZE" val="1605"/>
</p:tagLst>
</file>

<file path=ppt/tags/tag16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4$&#10;\end{document}"/>
  <p:tag name="FILENAME" val="TP_tmp"/>
  <p:tag name="FORMAT" val="png16m"/>
  <p:tag name="RES" val="1200"/>
  <p:tag name="BLEND" val="0"/>
  <p:tag name="TRANSPARENT" val="1"/>
  <p:tag name="TBUG" val="0"/>
  <p:tag name="ALLOWFS" val="0"/>
  <p:tag name="ORIGWIDTH" val="13"/>
  <p:tag name="PICTUREFILESIZE" val="1458"/>
</p:tagLst>
</file>

<file path=ppt/tags/tag16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3$&#10;\end{document}"/>
  <p:tag name="FILENAME" val="TP_tmp"/>
  <p:tag name="FORMAT" val="png16m"/>
  <p:tag name="RES" val="1200"/>
  <p:tag name="BLEND" val="0"/>
  <p:tag name="TRANSPARENT" val="1"/>
  <p:tag name="TBUG" val="0"/>
  <p:tag name="ALLOWFS" val="0"/>
  <p:tag name="ORIGWIDTH" val="13"/>
  <p:tag name="PICTUREFILESIZE" val="1635"/>
</p:tagLst>
</file>

<file path=ppt/tags/tag16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2$&#10;\end{document}"/>
  <p:tag name="FILENAME" val="TP_tmp"/>
  <p:tag name="FORMAT" val="png16m"/>
  <p:tag name="RES" val="1200"/>
  <p:tag name="BLEND" val="0"/>
  <p:tag name="TRANSPARENT" val="1"/>
  <p:tag name="TBUG" val="0"/>
  <p:tag name="ALLOWFS" val="0"/>
  <p:tag name="ORIGWIDTH" val="13"/>
  <p:tag name="PICTUREFILESIZE" val="1597"/>
</p:tagLst>
</file>

<file path=ppt/tags/tag16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1$&#10;\end{document}"/>
  <p:tag name="FILENAME" val="TP_tmp"/>
  <p:tag name="FORMAT" val="png16m"/>
  <p:tag name="RES" val="1200"/>
  <p:tag name="BLEND" val="0"/>
  <p:tag name="TRANSPARENT" val="1"/>
  <p:tag name="TBUG" val="0"/>
  <p:tag name="ALLOWFS" val="0"/>
  <p:tag name="ORIGWIDTH" val="13"/>
  <p:tag name="PICTUREFILESIZE" val="1343"/>
</p:tagLst>
</file>

<file path=ppt/tags/tag1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Z = \sum_{q} P(Q, e_1 \cdots e_k)&#10;\]&#10;\end{document}"/>
  <p:tag name="FILENAME" val="TP_tmp"/>
  <p:tag name="FORMAT" val="png16m"/>
  <p:tag name="RES" val="1200"/>
  <p:tag name="BLEND" val="0"/>
  <p:tag name="TRANSPARENT" val="0"/>
  <p:tag name="TBUG" val="0"/>
  <p:tag name="ALLOWFS" val="0"/>
  <p:tag name="ORIGWIDTH" val="97"/>
  <p:tag name="PICTUREFILESIZE" val="8250"/>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P( Q | e_1 \cdots e_k )  = \frac{1}{Z}  P(Q, e_1 \cdots e_k)&#10;\]&#10;\end{document}"/>
  <p:tag name="FILENAME" val="TP_tmp"/>
  <p:tag name="FORMAT" val="png16m"/>
  <p:tag name="RES" val="1200"/>
  <p:tag name="BLEND" val="0"/>
  <p:tag name="TRANSPARENT" val="0"/>
  <p:tag name="TBUG" val="0"/>
  <p:tag name="ALLOWFS" val="0"/>
  <p:tag name="ORIGWIDTH" val="144"/>
  <p:tag name="PICTUREFILESIZE" val="9623"/>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a_1 \ldots a_n)&#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34"/>
  <p:tag name="PICTUREFILESIZE" val="6744"/>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cold,W)&#10;\]&#10;\end{document}&#10;"/>
  <p:tag name="FILENAME" val="txp_fig"/>
  <p:tag name="FORMAT" val="pngmono"/>
  <p:tag name="RES" val="1200"/>
  <p:tag name="BLEND" val="0"/>
  <p:tag name="TRANSPARENT" val="0"/>
  <p:tag name="TBUG" val="0"/>
  <p:tag name="ALLOWFS" val="0"/>
  <p:tag name="ORIGWIDTH" val="103"/>
  <p:tag name="PICTUREFILESIZE" val="6353"/>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 | T)&#10;\]&#10;\end{document}&#10;"/>
  <p:tag name="FILENAME" val="txp_fig"/>
  <p:tag name="FORMAT" val="pngmono"/>
  <p:tag name="RES" val="1200"/>
  <p:tag name="BLEND" val="0"/>
  <p:tag name="TRANSPARENT" val="0"/>
  <p:tag name="TBUG" val="0"/>
  <p:tag name="ALLOWFS" val="0"/>
  <p:tag name="ORIGWIDTH" val="77"/>
  <p:tag name="PICTUREFILESIZE" val="4556"/>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 | cold)&#10;\]&#10;\end{document}&#10;"/>
  <p:tag name="FILENAME" val="txp_fig"/>
  <p:tag name="FORMAT" val="pngmono"/>
  <p:tag name="RES" val="1200"/>
  <p:tag name="BLEND" val="0"/>
  <p:tag name="TRANSPARENT" val="0"/>
  <p:tag name="TBUG" val="0"/>
  <p:tag name="ALLOWFS" val="0"/>
  <p:tag name="ORIGWIDTH" val="99"/>
  <p:tag name="PICTUREFILESIZE" val="6250"/>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 | cold)&#10;\]&#10;\end{document}&#10;"/>
  <p:tag name="FILENAME" val="txp_fig"/>
  <p:tag name="FORMAT" val="pngmono"/>
  <p:tag name="RES" val="1200"/>
  <p:tag name="BLEND" val="0"/>
  <p:tag name="TRANSPARENT" val="0"/>
  <p:tag name="TBUG" val="0"/>
  <p:tag name="ALLOWFS" val="0"/>
  <p:tag name="ORIGWIDTH" val="99"/>
  <p:tag name="PICTUREFILESIZE" val="6250"/>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 | hot)&#10;\]&#10;\end{document}&#10;"/>
  <p:tag name="FILENAME" val="txp_fig"/>
  <p:tag name="FORMAT" val="pngmono"/>
  <p:tag name="RES" val="1200"/>
  <p:tag name="BLEND" val="0"/>
  <p:tag name="TRANSPARENT" val="0"/>
  <p:tag name="TBUG" val="0"/>
  <p:tag name="ALLOWFS" val="0"/>
  <p:tag name="ORIGWIDTH" val="92"/>
  <p:tag name="PICTUREFILESIZE" val="5921"/>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ain | T)&#10;\]&#10;\end{document}&#10;"/>
  <p:tag name="FILENAME" val="txp_fig"/>
  <p:tag name="FORMAT" val="pngmono"/>
  <p:tag name="RES" val="1200"/>
  <p:tag name="BLEND" val="0"/>
  <p:tag name="TRANSPARENT" val="0"/>
  <p:tag name="TBUG" val="0"/>
  <p:tag name="ALLOWFS" val="0"/>
  <p:tag name="ORIGWIDTH" val="95"/>
  <p:tag name="PICTUREFILESIZE" val="5733"/>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ain | hot)&#10;\]&#10;\end{document}&#10;"/>
  <p:tag name="FILENAME" val="txp_fig"/>
  <p:tag name="FORMAT" val="pngmono"/>
  <p:tag name="RES" val="1200"/>
  <p:tag name="BLEND" val="0"/>
  <p:tag name="TRANSPARENT" val="0"/>
  <p:tag name="TBUG" val="0"/>
  <p:tag name="ALLOWFS" val="0"/>
  <p:tag name="ORIGWIDTH" val="111"/>
  <p:tag name="PICTUREFILESIZE" val="6917"/>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ain | cold)&#10;\]&#10;\end{document}&#10;"/>
  <p:tag name="FILENAME" val="txp_fig"/>
  <p:tag name="FORMAT" val="pngmono"/>
  <p:tag name="RES" val="1200"/>
  <p:tag name="BLEND" val="0"/>
  <p:tag name="TRANSPARENT" val="0"/>
  <p:tag name="TBUG" val="0"/>
  <p:tag name="ALLOWFS" val="0"/>
  <p:tag name="ORIGWIDTH" val="117"/>
  <p:tag name="PICTUREFILESIZE" val="7244"/>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1"/>
  <p:tag name="PICTUREFILESIZE" val="4029"/>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 x_2, \ldots x_n) = \prod_{i=1}^n P(x_i | \mbox{\it parents}(X_i))&#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392"/>
  <p:tag name="PICTUREFILESIZE" val="23952"/>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10;\]&#10;\end{document}&#10;"/>
  <p:tag name="FILENAME" val="txp_fig"/>
  <p:tag name="FORMAT" val="pngmono"/>
  <p:tag name="RES" val="1200"/>
  <p:tag name="BLEND" val="0"/>
  <p:tag name="TRANSPARENT" val="0"/>
  <p:tag name="TBUG" val="0"/>
  <p:tag name="ALLOWFS" val="0"/>
  <p:tag name="ORIGWIDTH" val="49"/>
  <p:tag name="PICTUREFILESIZE" val="3026"/>
</p:tagLst>
</file>

<file path=ppt/tags/tag3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L|T)&#10;\]&#10;\end{document}&#10;"/>
  <p:tag name="FILENAME" val="txp_fig"/>
  <p:tag name="FORMAT" val="pngmono"/>
  <p:tag name="RES" val="1200"/>
  <p:tag name="BLEND" val="0"/>
  <p:tag name="TRANSPARENT" val="0"/>
  <p:tag name="TBUG" val="0"/>
  <p:tag name="ALLOWFS" val="0"/>
  <p:tag name="ORIGWIDTH" val="69"/>
  <p:tag name="PICTUREFILESIZE" val="3625"/>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10;\]&#10;\end{document}&#10;"/>
  <p:tag name="FILENAME" val="txp_fig"/>
  <p:tag name="FORMAT" val="pngmono"/>
  <p:tag name="RES" val="1200"/>
  <p:tag name="BLEND" val="0"/>
  <p:tag name="TRANSPARENT" val="0"/>
  <p:tag name="TBUG" val="0"/>
  <p:tag name="ALLOWFS" val="0"/>
  <p:tag name="ORIGWIDTH" val="49"/>
  <p:tag name="PICTUREFILESIZE" val="3026"/>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1"/>
  <p:tag name="PICTUREFILESIZE" val="4029"/>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L|T)&#10;\]&#10;\end{document}&#10;"/>
  <p:tag name="FILENAME" val="txp_fig"/>
  <p:tag name="FORMAT" val="pngmono"/>
  <p:tag name="RES" val="1200"/>
  <p:tag name="BLEND" val="0"/>
  <p:tag name="TRANSPARENT" val="0"/>
  <p:tag name="TBUG" val="0"/>
  <p:tag name="ALLOWFS" val="0"/>
  <p:tag name="ORIGWIDTH" val="69"/>
  <p:tag name="PICTUREFILESIZE" val="3629"/>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10;\]&#10;\end{document}&#10;"/>
  <p:tag name="FILENAME" val="txp_fig"/>
  <p:tag name="FORMAT" val="pngmono"/>
  <p:tag name="RES" val="1200"/>
  <p:tag name="BLEND" val="0"/>
  <p:tag name="TRANSPARENT" val="0"/>
  <p:tag name="TBUG" val="0"/>
  <p:tag name="ALLOWFS" val="0"/>
  <p:tag name="ORIGWIDTH" val="49"/>
  <p:tag name="PICTUREFILESIZE" val="3026"/>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ell|T)&#10;\]&#10;\end{document}&#10;"/>
  <p:tag name="FILENAME" val="txp_fig"/>
  <p:tag name="FORMAT" val="pngmono"/>
  <p:tag name="RES" val="1200"/>
  <p:tag name="BLEND" val="0"/>
  <p:tag name="TRANSPARENT" val="0"/>
  <p:tag name="TBUG" val="0"/>
  <p:tag name="ALLOWFS" val="0"/>
  <p:tag name="ORIGWIDTH" val="83"/>
  <p:tag name="PICTUREFILESIZE" val="4370"/>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1"/>
  <p:tag name="PICTUREFILESIZE" val="4029"/>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 = +\ell&#10;\]&#10;\end{document}&#10;"/>
  <p:tag name="FILENAME" val="txp_fig"/>
  <p:tag name="FORMAT" val="pngmono"/>
  <p:tag name="RES" val="1200"/>
  <p:tag name="BLEND" val="0"/>
  <p:tag name="TRANSPARENT" val="0"/>
  <p:tag name="TBUG" val="0"/>
  <p:tag name="ALLOWFS" val="0"/>
  <p:tag name="ORIGWIDTH" val="73"/>
  <p:tag name="PICTUREFILESIZE" val="2249"/>
</p:tagLst>
</file>

<file path=ppt/tags/tag3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time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962"/>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 P(+b, -e, +a, -j, +m) = $$&#10;&#10;\end{document}"/>
  <p:tag name="FILENAME" val="TP_tmp"/>
  <p:tag name="FORMAT" val="png16m"/>
  <p:tag name="RES" val="1200"/>
  <p:tag name="BLEND" val="0"/>
  <p:tag name="TRANSPARENT" val="0"/>
  <p:tag name="TBUG" val="0"/>
  <p:tag name="ALLOWFS" val="0"/>
  <p:tag name="ORIGWIDTH" val="109"/>
  <p:tag name="PICTUREFILESIZE" val="5584"/>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10;\]&#10;\end{document}&#10;"/>
  <p:tag name="FILENAME" val="txp_fig"/>
  <p:tag name="FORMAT" val="pngmono"/>
  <p:tag name="RES" val="1200"/>
  <p:tag name="BLEND" val="0"/>
  <p:tag name="TRANSPARENT" val="0"/>
  <p:tag name="TBUG" val="0"/>
  <p:tag name="ALLOWFS" val="0"/>
  <p:tag name="ORIGWIDTH" val="49"/>
  <p:tag name="PICTUREFILESIZE" val="3026"/>
</p:tagLst>
</file>

<file path=ppt/tags/tag4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 | R)&#10;\]&#10;\end{document}&#10;"/>
  <p:tag name="FILENAME" val="txp_fig"/>
  <p:tag name="FORMAT" val="pngmono"/>
  <p:tag name="RES" val="1200"/>
  <p:tag name="BLEND" val="0"/>
  <p:tag name="TRANSPARENT" val="0"/>
  <p:tag name="TBUG" val="0"/>
  <p:tag name="ALLOWFS" val="0"/>
  <p:tag name="ORIGWIDTH" val="71"/>
  <p:tag name="PICTUREFILESIZE" val="4029"/>
</p:tagLst>
</file>

<file path=ppt/tags/tag4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T)&#10;\]&#10;\end{document}&#10;"/>
  <p:tag name="FILENAME" val="txp_fig"/>
  <p:tag name="FORMAT" val="pngmono"/>
  <p:tag name="RES" val="1200"/>
  <p:tag name="BLEND" val="0"/>
  <p:tag name="TRANSPARENT" val="0"/>
  <p:tag name="TBUG" val="0"/>
  <p:tag name="ALLOWFS" val="0"/>
  <p:tag name="ORIGWIDTH" val="74"/>
  <p:tag name="PICTUREFILESIZE" val="4108"/>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r,t : \quad P(r, t) = P(r) \cdot P(t|r)&#10;\]&#10;\end{document}&#10;"/>
  <p:tag name="FILENAME" val="txp_fig"/>
  <p:tag name="FORMAT" val="pngmono"/>
  <p:tag name="RES" val="1200"/>
  <p:tag name="BLEND" val="0"/>
  <p:tag name="TRANSPARENT" val="0"/>
  <p:tag name="TBUG" val="0"/>
  <p:tag name="ALLOWFS" val="0"/>
  <p:tag name="ORIGWIDTH" val="292"/>
  <p:tag name="PICTUREFILESIZE" val="12475"/>
</p:tagLst>
</file>

<file path=ppt/tags/tag4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10;\]&#10;\end{document}&#10;"/>
  <p:tag name="FILENAME" val="txp_fig"/>
  <p:tag name="FORMAT" val="pngmono"/>
  <p:tag name="RES" val="1200"/>
  <p:tag name="BLEND" val="0"/>
  <p:tag name="TRANSPARENT" val="0"/>
  <p:tag name="TBUG" val="0"/>
  <p:tag name="ALLOWFS" val="0"/>
  <p:tag name="ORIGWIDTH" val="49"/>
  <p:tag name="PICTUREFILESIZE" val="3026"/>
</p:tagLst>
</file>

<file path=ppt/tags/tag4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1"/>
  <p:tag name="PICTUREFILESIZE" val="4029"/>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L|T)&#10;\]&#10;\end{document}&#10;"/>
  <p:tag name="FILENAME" val="txp_fig"/>
  <p:tag name="FORMAT" val="pngmono"/>
  <p:tag name="RES" val="1200"/>
  <p:tag name="BLEND" val="0"/>
  <p:tag name="TRANSPARENT" val="0"/>
  <p:tag name="TBUG" val="0"/>
  <p:tag name="ALLOWFS" val="0"/>
  <p:tag name="ORIGWIDTH" val="69"/>
  <p:tag name="PICTUREFILESIZE" val="3629"/>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T)&#10;\]&#10;\end{document}&#10;"/>
  <p:tag name="FILENAME" val="txp_fig"/>
  <p:tag name="FORMAT" val="pngmono"/>
  <p:tag name="RES" val="1200"/>
  <p:tag name="BLEND" val="0"/>
  <p:tag name="TRANSPARENT" val="0"/>
  <p:tag name="TBUG" val="0"/>
  <p:tag name="ALLOWFS" val="0"/>
  <p:tag name="ORIGWIDTH" val="74"/>
  <p:tag name="PICTUREFILESIZE" val="4108"/>
</p:tagLst>
</file>

<file path=ppt/tags/tag4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L|T)&#10;\]&#10;\end{document}&#10;"/>
  <p:tag name="FILENAME" val="txp_fig"/>
  <p:tag name="FORMAT" val="pngmono"/>
  <p:tag name="RES" val="1200"/>
  <p:tag name="BLEND" val="0"/>
  <p:tag name="TRANSPARENT" val="0"/>
  <p:tag name="TBUG" val="0"/>
  <p:tag name="ALLOWFS" val="0"/>
  <p:tag name="ORIGWIDTH" val="69"/>
  <p:tag name="PICTUREFILESIZE" val="3629"/>
</p:tagLst>
</file>

<file path=ppt/tags/tag4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T,L)&#10;\]&#10;\end{document}&#10;"/>
  <p:tag name="FILENAME" val="txp_fig"/>
  <p:tag name="FORMAT" val="pngmono"/>
  <p:tag name="RES" val="1200"/>
  <p:tag name="BLEND" val="0"/>
  <p:tag name="TRANSPARENT" val="0"/>
  <p:tag name="TBUG" val="0"/>
  <p:tag name="ALLOWFS" val="0"/>
  <p:tag name="ORIGWIDTH" val="97"/>
  <p:tag name="PICTUREFILESIZE" val="5080"/>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 P(+b, -e, +a, -j, +m) = $$&#10;&#10;\end{document}"/>
  <p:tag name="FILENAME" val="TP_tmp"/>
  <p:tag name="FORMAT" val="png16m"/>
  <p:tag name="RES" val="1200"/>
  <p:tag name="BLEND" val="0"/>
  <p:tag name="TRANSPARENT" val="0"/>
  <p:tag name="TBUG" val="0"/>
  <p:tag name="ALLOWFS" val="0"/>
  <p:tag name="ORIGWIDTH" val="109"/>
  <p:tag name="PICTUREFILESIZE" val="5584"/>
</p:tagLst>
</file>

<file path=ppt/tags/tag5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 T)&#10;\]&#10;\end{document}&#10;"/>
  <p:tag name="FILENAME" val="txp_fig"/>
  <p:tag name="FORMAT" val="pngmono"/>
  <p:tag name="RES" val="1200"/>
  <p:tag name="BLEND" val="0"/>
  <p:tag name="TRANSPARENT" val="0"/>
  <p:tag name="TBUG" val="0"/>
  <p:tag name="ALLOWFS" val="0"/>
  <p:tag name="ORIGWIDTH" val="74"/>
  <p:tag name="PICTUREFILESIZE" val="4108"/>
</p:tagLst>
</file>

<file path=ppt/tags/tag5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10;\]&#10;\end{document}&#10;"/>
  <p:tag name="FILENAME" val="txp_fig"/>
  <p:tag name="FORMAT" val="pngmono"/>
  <p:tag name="RES" val="1200"/>
  <p:tag name="BLEND" val="0"/>
  <p:tag name="TRANSPARENT" val="0"/>
  <p:tag name="TBUG" val="0"/>
  <p:tag name="ALLOWFS" val="0"/>
  <p:tag name="ORIGWIDTH" val="49"/>
  <p:tag name="PICTUREFILESIZE" val="2734"/>
</p:tagLst>
</file>

<file path=ppt/tags/tag5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sum $R$&#10;\end{document}&#10;"/>
  <p:tag name="FILENAME" val="txp_fig"/>
  <p:tag name="FORMAT" val="pngmono"/>
  <p:tag name="RES" val="1200"/>
  <p:tag name="BLEND" val="0"/>
  <p:tag name="TRANSPARENT" val="0"/>
  <p:tag name="TBUG" val="0"/>
  <p:tag name="ALLOWFS" val="0"/>
  <p:tag name="ORIGWIDTH" val="65"/>
  <p:tag name="PICTUREFILESIZE" val="2635"/>
</p:tagLst>
</file>

<file path=ppt/tags/tag5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L)&#10;\]&#10;\end{document}&#10;"/>
  <p:tag name="FILENAME" val="txp_fig"/>
  <p:tag name="FORMAT" val="pngmono"/>
  <p:tag name="RES" val="1200"/>
  <p:tag name="BLEND" val="0"/>
  <p:tag name="TRANSPARENT" val="0"/>
  <p:tag name="TBUG" val="0"/>
  <p:tag name="ALLOWFS" val="0"/>
  <p:tag name="ORIGWIDTH" val="71"/>
  <p:tag name="PICTUREFILESIZE" val="3724"/>
</p:tagLst>
</file>

<file path=ppt/tags/tag5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L)&#10;\]&#10;\end{document}&#10;"/>
  <p:tag name="FILENAME" val="txp_fig"/>
  <p:tag name="FORMAT" val="pngmono"/>
  <p:tag name="RES" val="1200"/>
  <p:tag name="BLEND" val="0"/>
  <p:tag name="TRANSPARENT" val="0"/>
  <p:tag name="TBUG" val="0"/>
  <p:tag name="ALLOWFS" val="0"/>
  <p:tag name="ORIGWIDTH" val="47"/>
  <p:tag name="PICTUREFILESIZE" val="2706"/>
</p:tagLst>
</file>

<file path=ppt/tags/tag5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T,L)&#10;\]&#10;\end{document}&#10;"/>
  <p:tag name="FILENAME" val="txp_fig"/>
  <p:tag name="FORMAT" val="pngmono"/>
  <p:tag name="RES" val="1200"/>
  <p:tag name="BLEND" val="0"/>
  <p:tag name="TRANSPARENT" val="0"/>
  <p:tag name="TBUG" val="0"/>
  <p:tag name="ALLOWFS" val="0"/>
  <p:tag name="ORIGWIDTH" val="97"/>
  <p:tag name="PICTUREFILESIZE" val="5080"/>
</p:tagLst>
</file>

<file path=ppt/tags/tag5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1"/>
  <p:tag name="PICTUREFILESIZE" val="4029"/>
</p:tagLst>
</file>

<file path=ppt/tags/tag5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10;\]&#10;\end{document}&#10;"/>
  <p:tag name="FILENAME" val="txp_fig"/>
  <p:tag name="FORMAT" val="pngmono"/>
  <p:tag name="RES" val="1200"/>
  <p:tag name="BLEND" val="0"/>
  <p:tag name="TRANSPARENT" val="0"/>
  <p:tag name="TBUG" val="0"/>
  <p:tag name="ALLOWFS" val="0"/>
  <p:tag name="ORIGWIDTH" val="49"/>
  <p:tag name="PICTUREFILESIZE" val="3026"/>
</p:tagLst>
</file>

<file path=ppt/tags/tag5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L|T)&#10;\]&#10;\end{document}&#10;"/>
  <p:tag name="FILENAME" val="txp_fig"/>
  <p:tag name="FORMAT" val="pngmono"/>
  <p:tag name="RES" val="1200"/>
  <p:tag name="BLEND" val="0"/>
  <p:tag name="TRANSPARENT" val="0"/>
  <p:tag name="TBUG" val="0"/>
  <p:tag name="ALLOWFS" val="0"/>
  <p:tag name="ORIGWIDTH" val="69"/>
  <p:tag name="PICTUREFILESIZE" val="3625"/>
</p:tagLst>
</file>

<file path=ppt/tags/tag5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10;\]&#10;\end{document}&#10;"/>
  <p:tag name="FILENAME" val="txp_fig"/>
  <p:tag name="FORMAT" val="pngmono"/>
  <p:tag name="RES" val="1200"/>
  <p:tag name="BLEND" val="0"/>
  <p:tag name="TRANSPARENT" val="0"/>
  <p:tag name="TBUG" val="0"/>
  <p:tag name="ALLOWFS" val="0"/>
  <p:tag name="ORIGWIDTH" val="49"/>
  <p:tag name="PICTUREFILESIZE" val="2734"/>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 P(+b) P(-e) P(+a | +b, -e) P( -j | +a) P( +m | +a )  = $$&#10;\end{document}"/>
  <p:tag name="FILENAME" val="TP_tmp"/>
  <p:tag name="FORMAT" val="png16m"/>
  <p:tag name="RES" val="1200"/>
  <p:tag name="BLEND" val="0"/>
  <p:tag name="TRANSPARENT" val="0"/>
  <p:tag name="TBUG" val="0"/>
  <p:tag name="ALLOWFS" val="0"/>
  <p:tag name="ORIGWIDTH" val="231"/>
  <p:tag name="PICTUREFILESIZE" val="10501"/>
</p:tagLst>
</file>

<file path=ppt/tags/tag6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T)&#10;\]&#10;\end{document}&#10;"/>
  <p:tag name="FILENAME" val="txp_fig"/>
  <p:tag name="FORMAT" val="pngmono"/>
  <p:tag name="RES" val="1200"/>
  <p:tag name="BLEND" val="0"/>
  <p:tag name="TRANSPARENT" val="0"/>
  <p:tag name="TBUG" val="0"/>
  <p:tag name="ALLOWFS" val="0"/>
  <p:tag name="ORIGWIDTH" val="74"/>
  <p:tag name="PICTUREFILESIZE" val="4108"/>
</p:tagLst>
</file>

<file path=ppt/tags/tag6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L|T)&#10;\]&#10;\end{document}&#10;"/>
  <p:tag name="FILENAME" val="txp_fig"/>
  <p:tag name="FORMAT" val="pngmono"/>
  <p:tag name="RES" val="1200"/>
  <p:tag name="BLEND" val="0"/>
  <p:tag name="TRANSPARENT" val="0"/>
  <p:tag name="TBUG" val="0"/>
  <p:tag name="ALLOWFS" val="0"/>
  <p:tag name="ORIGWIDTH" val="69"/>
  <p:tag name="PICTUREFILESIZE" val="3629"/>
</p:tagLst>
</file>

<file path=ppt/tags/tag6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L|T)&#10;\]&#10;\end{document}&#10;"/>
  <p:tag name="FILENAME" val="txp_fig"/>
  <p:tag name="FORMAT" val="pngmono"/>
  <p:tag name="RES" val="1200"/>
  <p:tag name="BLEND" val="0"/>
  <p:tag name="TRANSPARENT" val="0"/>
  <p:tag name="TBUG" val="0"/>
  <p:tag name="ALLOWFS" val="0"/>
  <p:tag name="ORIGWIDTH" val="69"/>
  <p:tag name="PICTUREFILESIZE" val="3629"/>
</p:tagLst>
</file>

<file path=ppt/tags/tag6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10;\]&#10;\end{document}&#10;"/>
  <p:tag name="FILENAME" val="txp_fig"/>
  <p:tag name="FORMAT" val="pngmono"/>
  <p:tag name="RES" val="1200"/>
  <p:tag name="BLEND" val="0"/>
  <p:tag name="TRANSPARENT" val="0"/>
  <p:tag name="TBUG" val="0"/>
  <p:tag name="ALLOWFS" val="0"/>
  <p:tag name="ORIGWIDTH" val="49"/>
  <p:tag name="PICTUREFILESIZE" val="3026"/>
</p:tagLst>
</file>

<file path=ppt/tags/tag6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1"/>
  <p:tag name="PICTUREFILESIZE" val="4029"/>
</p:tagLst>
</file>

<file path=ppt/tags/tag6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L|T)&#10;\]&#10;\end{document}&#10;"/>
  <p:tag name="FILENAME" val="txp_fig"/>
  <p:tag name="FORMAT" val="pngmono"/>
  <p:tag name="RES" val="1200"/>
  <p:tag name="BLEND" val="0"/>
  <p:tag name="TRANSPARENT" val="0"/>
  <p:tag name="TBUG" val="0"/>
  <p:tag name="ALLOWFS" val="0"/>
  <p:tag name="ORIGWIDTH" val="69"/>
  <p:tag name="PICTUREFILESIZE" val="3629"/>
</p:tagLst>
</file>

<file path=ppt/tags/tag6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L)&#10;\]&#10;\end{document}&#10;"/>
  <p:tag name="FILENAME" val="txp_fig"/>
  <p:tag name="FORMAT" val="pngmono"/>
  <p:tag name="RES" val="1200"/>
  <p:tag name="BLEND" val="0"/>
  <p:tag name="TRANSPARENT" val="0"/>
  <p:tag name="TBUG" val="0"/>
  <p:tag name="ALLOWFS" val="0"/>
  <p:tag name="ORIGWIDTH" val="71"/>
  <p:tag name="PICTUREFILESIZE" val="3724"/>
</p:tagLst>
</file>

<file path=ppt/tags/tag6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L)&#10;\]&#10;\end{document}&#10;"/>
  <p:tag name="FILENAME" val="txp_fig"/>
  <p:tag name="FORMAT" val="pngmono"/>
  <p:tag name="RES" val="1200"/>
  <p:tag name="BLEND" val="0"/>
  <p:tag name="TRANSPARENT" val="0"/>
  <p:tag name="TBUG" val="0"/>
  <p:tag name="ALLOWFS" val="0"/>
  <p:tag name="ORIGWIDTH" val="47"/>
  <p:tag name="PICTUREFILESIZE" val="2706"/>
</p:tagLst>
</file>

<file path=ppt/tags/tag6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10;\]&#10;\end{document}&#10;"/>
  <p:tag name="FILENAME" val="txp_fig"/>
  <p:tag name="FORMAT" val="pngmono"/>
  <p:tag name="RES" val="1200"/>
  <p:tag name="BLEND" val="0"/>
  <p:tag name="TRANSPARENT" val="0"/>
  <p:tag name="TBUG" val="0"/>
  <p:tag name="ALLOWFS" val="0"/>
  <p:tag name="ORIGWIDTH" val="49"/>
  <p:tag name="PICTUREFILESIZE" val="3026"/>
</p:tagLst>
</file>

<file path=ppt/tags/tag6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1"/>
  <p:tag name="PICTUREFILESIZE" val="4029"/>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 0.001 \times 0.998 \times 0.94 \times 0.1 \times 0.7 $$&#10;\end{document}"/>
  <p:tag name="FILENAME" val="TP_tmp"/>
  <p:tag name="FORMAT" val="png16m"/>
  <p:tag name="RES" val="1200"/>
  <p:tag name="BLEND" val="0"/>
  <p:tag name="TRANSPARENT" val="0"/>
  <p:tag name="TBUG" val="0"/>
  <p:tag name="ALLOWFS" val="0"/>
  <p:tag name="ORIGWIDTH" val="138"/>
  <p:tag name="PICTUREFILESIZE" val="6912"/>
</p:tagLst>
</file>

<file path=ppt/tags/tag7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L|T)&#10;\]&#10;\end{document}&#10;"/>
  <p:tag name="FILENAME" val="txp_fig"/>
  <p:tag name="FORMAT" val="pngmono"/>
  <p:tag name="RES" val="1200"/>
  <p:tag name="BLEND" val="0"/>
  <p:tag name="TRANSPARENT" val="0"/>
  <p:tag name="TBUG" val="0"/>
  <p:tag name="ALLOWFS" val="0"/>
  <p:tag name="ORIGWIDTH" val="69"/>
  <p:tag name="PICTUREFILESIZE" val="3629"/>
</p:tagLst>
</file>

<file path=ppt/tags/tag7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10;\]&#10;\end{document}&#10;"/>
  <p:tag name="FILENAME" val="txp_fig"/>
  <p:tag name="FORMAT" val="pngmono"/>
  <p:tag name="RES" val="1200"/>
  <p:tag name="BLEND" val="0"/>
  <p:tag name="TRANSPARENT" val="0"/>
  <p:tag name="TBUG" val="0"/>
  <p:tag name="ALLOWFS" val="0"/>
  <p:tag name="ORIGWIDTH" val="63"/>
  <p:tag name="PICTUREFILESIZE" val="3002"/>
</p:tagLst>
</file>

<file path=ppt/tags/tag7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93"/>
  <p:tag name="PICTUREFILESIZE" val="4038"/>
</p:tagLst>
</file>

<file path=ppt/tags/tag7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L|+r)&#10;\]&#10;\end{document}&#10;"/>
  <p:tag name="FILENAME" val="txp_fig"/>
  <p:tag name="FORMAT" val="pngmono"/>
  <p:tag name="RES" val="1200"/>
  <p:tag name="BLEND" val="0"/>
  <p:tag name="TRANSPARENT" val="0"/>
  <p:tag name="TBUG" val="0"/>
  <p:tag name="ALLOWFS" val="0"/>
  <p:tag name="ORIGWIDTH" val="93"/>
  <p:tag name="PICTUREFILESIZE" val="3983"/>
</p:tagLst>
</file>

<file path=ppt/tags/tag7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L|T)&#10;\]&#10;\end{document}&#10;"/>
  <p:tag name="FILENAME" val="txp_fig"/>
  <p:tag name="FORMAT" val="pngmono"/>
  <p:tag name="RES" val="1200"/>
  <p:tag name="BLEND" val="0"/>
  <p:tag name="TRANSPARENT" val="0"/>
  <p:tag name="TBUG" val="0"/>
  <p:tag name="ALLOWFS" val="0"/>
  <p:tag name="ORIGWIDTH" val="69"/>
  <p:tag name="PICTUREFILESIZE" val="3629"/>
</p:tagLst>
</file>

<file path=ppt/tags/tag7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L)&#10;\]&#10;\end{document}&#10;"/>
  <p:tag name="FILENAME" val="txp_fig"/>
  <p:tag name="FORMAT" val="pngmono"/>
  <p:tag name="RES" val="1200"/>
  <p:tag name="BLEND" val="0"/>
  <p:tag name="TRANSPARENT" val="0"/>
  <p:tag name="TBUG" val="0"/>
  <p:tag name="ALLOWFS" val="0"/>
  <p:tag name="ORIGWIDTH" val="85"/>
  <p:tag name="PICTUREFILESIZE" val="4016"/>
</p:tagLst>
</file>

<file path=ppt/tags/tag7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L|+r)&#10;\]&#10;\end{document}&#10;"/>
  <p:tag name="FILENAME" val="txp_fig"/>
  <p:tag name="FORMAT" val="pngmono"/>
  <p:tag name="RES" val="1200"/>
  <p:tag name="BLEND" val="0"/>
  <p:tag name="TRANSPARENT" val="0"/>
  <p:tag name="TBUG" val="0"/>
  <p:tag name="ALLOWFS" val="0"/>
  <p:tag name="ORIGWIDTH" val="93"/>
  <p:tag name="PICTUREFILESIZE" val="3983"/>
</p:tagLst>
</file>

<file path=ppt/tags/tag7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Q| E_1 = e_1, \ldots E_k = e_k)&#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7"/>
  <p:tag name="PICTUREFILESIZE" val="10092"/>
</p:tagLst>
</file>

<file path=ppt/tags/tag7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10;\times \frac{1}{Z}&#10;\]&#10;\end{document}"/>
  <p:tag name="FILENAME" val="TP_tmp"/>
  <p:tag name="FORMAT" val="png16m"/>
  <p:tag name="RES" val="1200"/>
  <p:tag name="BLEND" val="0"/>
  <p:tag name="TRANSPARENT" val="0"/>
  <p:tag name="TBUG" val="0"/>
  <p:tag name="ALLOWFS" val="0"/>
  <p:tag name="ORIGWIDTH" val="16"/>
  <p:tag name="PICTUREFILESIZE" val="2366"/>
</p:tagLst>
</file>

<file path=ppt/tags/tag7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B |j,m) \propto P(B, j, m)&#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19"/>
  <p:tag name="PICTUREFILESIZE" val="11117"/>
</p:tagLst>
</file>

<file path=ppt/tags/tag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Q| E_1 = e_1, \ldots E_k = e_k)&#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7"/>
  <p:tag name="PICTUREFILESIZE" val="10092"/>
</p:tagLst>
</file>

<file path=ppt/tags/tag8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1"/>
  <p:tag name="PICTUREFILESIZE" val="3090"/>
</p:tagLst>
</file>

<file path=ppt/tags/tag8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A | B, 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97"/>
  <p:tag name="PICTUREFILESIZE" val="5473"/>
</p:tagLst>
</file>

<file path=ppt/tags/tag8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j|A)&#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5"/>
  <p:tag name="PICTUREFILESIZE" val="3933"/>
</p:tagLst>
</file>

<file path=ppt/tags/tag8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3"/>
  <p:tag name="PICTUREFILESIZE" val="4455"/>
</p:tagLst>
</file>

<file path=ppt/tags/tag8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0"/>
  <p:tag name="PICTUREFILESIZE" val="2894"/>
</p:tagLst>
</file>

<file path=ppt/tags/tag8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times&#10;\]&#10;\end{document}&#10;"/>
  <p:tag name="EXTERNALNAME" val="txp_fig"/>
  <p:tag name="BLEND" val="False"/>
  <p:tag name="TRANSPARENT" val="Tru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962"/>
</p:tagLst>
</file>

<file path=ppt/tags/tag8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sum&#10;\]&#10;\end{document}&#10;"/>
  <p:tag name="EXTERNALNAME" val="txp_fig"/>
  <p:tag name="BLEND" val="False"/>
  <p:tag name="TRANSPARENT" val="Tru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
  <p:tag name="PICTUREFILESIZE" val="1827"/>
</p:tagLst>
</file>

<file path=ppt/tags/tag8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A | B, 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97"/>
  <p:tag name="PICTUREFILESIZE" val="5473"/>
</p:tagLst>
</file>

<file path=ppt/tags/tag8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j|A)&#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5"/>
  <p:tag name="PICTUREFILESIZE" val="3933"/>
</p:tagLst>
</file>

<file path=ppt/tags/tag8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3"/>
  <p:tag name="PICTUREFILESIZE" val="4455"/>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mbox{argmax}_q \,\, P(Q = q| E_1 = e_1 \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2947"/>
</p:tagLst>
</file>

<file path=ppt/tags/tag9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j, m, A | B, E)&#10;\]&#10;\end{document}&#10;"/>
  <p:tag name="FILENAME" val="txp_fig"/>
  <p:tag name="FORMAT" val="pngmono"/>
  <p:tag name="RES" val="1200"/>
  <p:tag name="BLEND" val="0"/>
  <p:tag name="TRANSPARENT" val="0"/>
  <p:tag name="TBUG" val="0"/>
  <p:tag name="ALLOWFS" val="0"/>
  <p:tag name="ORIGWIDTH" val="143"/>
  <p:tag name="PICTUREFILESIZE" val="7958"/>
</p:tagLst>
</file>

<file path=ppt/tags/tag9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j, m | B, E)&#10;\]&#10;\end{document}&#10;"/>
  <p:tag name="FILENAME" val="txp_fig"/>
  <p:tag name="FORMAT" val="pngmono"/>
  <p:tag name="RES" val="1200"/>
  <p:tag name="BLEND" val="0"/>
  <p:tag name="TRANSPARENT" val="0"/>
  <p:tag name="TBUG" val="0"/>
  <p:tag name="ALLOWFS" val="0"/>
  <p:tag name="ORIGWIDTH" val="119"/>
  <p:tag name="PICTUREFILESIZE" val="6888"/>
</p:tagLst>
</file>

<file path=ppt/tags/tag9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j, m | B, E)&#10;\]&#10;\end{document}&#10;"/>
  <p:tag name="FILENAME" val="txp_fig"/>
  <p:tag name="FORMAT" val="pngmono"/>
  <p:tag name="RES" val="1200"/>
  <p:tag name="BLEND" val="0"/>
  <p:tag name="TRANSPARENT" val="0"/>
  <p:tag name="TBUG" val="0"/>
  <p:tag name="ALLOWFS" val="0"/>
  <p:tag name="ORIGWIDTH" val="119"/>
  <p:tag name="PICTUREFILESIZE" val="6888"/>
</p:tagLst>
</file>

<file path=ppt/tags/tag9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1"/>
  <p:tag name="PICTUREFILESIZE" val="3090"/>
</p:tagLst>
</file>

<file path=ppt/tags/tag9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0"/>
  <p:tag name="PICTUREFILESIZE" val="2894"/>
</p:tagLst>
</file>

<file path=ppt/tags/tag9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times&#10;\]&#10;\end{document}&#10;"/>
  <p:tag name="EXTERNALNAME" val="txp_fig"/>
  <p:tag name="BLEND" val="False"/>
  <p:tag name="TRANSPARENT" val="Tru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962"/>
</p:tagLst>
</file>

<file path=ppt/tags/tag9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sum&#10;\]&#10;\end{document}&#10;"/>
  <p:tag name="EXTERNALNAME" val="txp_fig"/>
  <p:tag name="BLEND" val="False"/>
  <p:tag name="TRANSPARENT" val="Tru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
  <p:tag name="PICTUREFILESIZE" val="1827"/>
</p:tagLst>
</file>

<file path=ppt/tags/tag9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times&#10;\]&#10;\end{document}&#10;"/>
  <p:tag name="EXTERNALNAME" val="txp_fig"/>
  <p:tag name="BLEND" val="False"/>
  <p:tag name="TRANSPARENT" val="Tru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962"/>
</p:tagLst>
</file>

<file path=ppt/tags/tag9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B |j,m)&#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93"/>
  <p:tag name="PICTUREFILESIZE" val="5709"/>
</p:tagLst>
</file>

<file path=ppt/tags/tag9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j, m | B, E)&#10;\]&#10;\end{document}&#10;"/>
  <p:tag name="FILENAME" val="txp_fig"/>
  <p:tag name="FORMAT" val="pngmono"/>
  <p:tag name="RES" val="1200"/>
  <p:tag name="BLEND" val="0"/>
  <p:tag name="TRANSPARENT" val="0"/>
  <p:tag name="TBUG" val="0"/>
  <p:tag name="ALLOWFS" val="0"/>
  <p:tag name="ORIGWIDTH" val="119"/>
  <p:tag name="PICTUREFILESIZE" val="6888"/>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65298</TotalTime>
  <Words>2982</Words>
  <Application>Microsoft Macintosh PowerPoint</Application>
  <PresentationFormat>Widescreen</PresentationFormat>
  <Paragraphs>1229</Paragraphs>
  <Slides>44</Slides>
  <Notes>17</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Calibri</vt:lpstr>
      <vt:lpstr>ＭＳ Ｐゴシック</vt:lpstr>
      <vt:lpstr>Symbol</vt:lpstr>
      <vt:lpstr>Times New Roman</vt:lpstr>
      <vt:lpstr>Wingdings</vt:lpstr>
      <vt:lpstr>dan-berkeley-nlp-v1</vt:lpstr>
      <vt:lpstr>Announcements</vt:lpstr>
      <vt:lpstr>CS 188: Artificial Intelligence </vt:lpstr>
      <vt:lpstr>Bayes’ Net Representation</vt:lpstr>
      <vt:lpstr>Example: Alarm Network</vt:lpstr>
      <vt:lpstr>Example: Alarm Network</vt:lpstr>
      <vt:lpstr>Example: Alarm Network</vt:lpstr>
      <vt:lpstr>D-Separation</vt:lpstr>
      <vt:lpstr>Inference</vt:lpstr>
      <vt:lpstr>Bayes’ Nets</vt:lpstr>
      <vt:lpstr>Inference by Enumeration</vt:lpstr>
      <vt:lpstr>Inference by Enumeration in Bayes’ Net</vt:lpstr>
      <vt:lpstr>Inference by Enumeration?</vt:lpstr>
      <vt:lpstr>Inference by Enumeration in Bayes’ Net</vt:lpstr>
      <vt:lpstr>Factor Zoo</vt:lpstr>
      <vt:lpstr>Factor Zoo I</vt:lpstr>
      <vt:lpstr>Factor Zoo II</vt:lpstr>
      <vt:lpstr>Factor Zoo III</vt:lpstr>
      <vt:lpstr>Factor Zoo Summary</vt:lpstr>
      <vt:lpstr>Example: Traffic Domain</vt:lpstr>
      <vt:lpstr>Inference by Enumeration: Procedural Outline</vt:lpstr>
      <vt:lpstr>Operation 1: Join Factors</vt:lpstr>
      <vt:lpstr>Example: Multiple Joins</vt:lpstr>
      <vt:lpstr>Example: Multiple Joins</vt:lpstr>
      <vt:lpstr>Operation 2: Eliminate</vt:lpstr>
      <vt:lpstr>Multiple Elimination</vt:lpstr>
      <vt:lpstr>Thus Far: Multiple Join, Multiple Eliminate (= Inference by Enumeration)</vt:lpstr>
      <vt:lpstr>Example Revisited: Traffic Domain</vt:lpstr>
      <vt:lpstr>Inference by Enumeration vs. Variable Elimination</vt:lpstr>
      <vt:lpstr>Marginalizing Early (= Variable Elimination)</vt:lpstr>
      <vt:lpstr>Traffic Domain</vt:lpstr>
      <vt:lpstr>Marginalizing Early! (aka VE)</vt:lpstr>
      <vt:lpstr>Evidence</vt:lpstr>
      <vt:lpstr>Evidence II</vt:lpstr>
      <vt:lpstr>General Variable Elimination</vt:lpstr>
      <vt:lpstr>Example</vt:lpstr>
      <vt:lpstr>Example</vt:lpstr>
      <vt:lpstr>Example 2: P(B|a)</vt:lpstr>
      <vt:lpstr>Same Example in Equations</vt:lpstr>
      <vt:lpstr>Another Variable Elimination Example</vt:lpstr>
      <vt:lpstr>Variable Elimination Ordering</vt:lpstr>
      <vt:lpstr>VE: Computational and Space Complexity</vt:lpstr>
      <vt:lpstr>Worst Case Complexity?</vt:lpstr>
      <vt:lpstr>“Easy” Structures: Polytrees</vt:lpstr>
      <vt:lpstr>Bayes’ Nets</vt:lpstr>
    </vt:vector>
  </TitlesOfParts>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Adam Janin</cp:lastModifiedBy>
  <cp:revision>3737</cp:revision>
  <cp:lastPrinted>2015-03-12T15:45:47Z</cp:lastPrinted>
  <dcterms:created xsi:type="dcterms:W3CDTF">2004-08-27T04:16:05Z</dcterms:created>
  <dcterms:modified xsi:type="dcterms:W3CDTF">2016-10-12T23:17:43Z</dcterms:modified>
</cp:coreProperties>
</file>